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5143500" cx="9144000"/>
  <p:notesSz cx="6858000" cy="9144000"/>
  <p:embeddedFontLst>
    <p:embeddedFont>
      <p:font typeface="Roboto Slab"/>
      <p:regular r:id="rId36"/>
      <p:bold r:id="rId37"/>
    </p:embeddedFont>
    <p:embeddedFont>
      <p:font typeface="Economica"/>
      <p:regular r:id="rId38"/>
      <p:bold r:id="rId39"/>
      <p:italic r:id="rId40"/>
      <p:boldItalic r:id="rId41"/>
    </p:embeddedFont>
    <p:embeddedFont>
      <p:font typeface="Caveat"/>
      <p:regular r:id="rId42"/>
      <p:bold r:id="rId43"/>
    </p:embeddedFont>
    <p:embeddedFont>
      <p:font typeface="Roboto"/>
      <p:regular r:id="rId44"/>
      <p:bold r:id="rId45"/>
      <p:italic r:id="rId46"/>
      <p:boldItalic r:id="rId47"/>
    </p:embeddedFont>
    <p:embeddedFont>
      <p:font typeface="Roboto Medium"/>
      <p:regular r:id="rId48"/>
      <p:bold r:id="rId49"/>
      <p:italic r:id="rId50"/>
      <p:boldItalic r:id="rId51"/>
    </p:embeddedFont>
    <p:embeddedFont>
      <p:font typeface="Didact Gothic"/>
      <p:regular r:id="rId52"/>
    </p:embeddedFont>
    <p:embeddedFont>
      <p:font typeface="Merriweather Black"/>
      <p:bold r:id="rId53"/>
      <p:boldItalic r:id="rId54"/>
    </p:embeddedFont>
    <p:embeddedFont>
      <p:font typeface="Open Sans"/>
      <p:regular r:id="rId55"/>
      <p:bold r:id="rId56"/>
      <p:italic r:id="rId57"/>
      <p:boldItalic r:id="rId5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Economica-italic.fntdata"/><Relationship Id="rId42" Type="http://schemas.openxmlformats.org/officeDocument/2006/relationships/font" Target="fonts/Caveat-regular.fntdata"/><Relationship Id="rId41" Type="http://schemas.openxmlformats.org/officeDocument/2006/relationships/font" Target="fonts/Economica-boldItalic.fntdata"/><Relationship Id="rId44" Type="http://schemas.openxmlformats.org/officeDocument/2006/relationships/font" Target="fonts/Roboto-regular.fntdata"/><Relationship Id="rId43" Type="http://schemas.openxmlformats.org/officeDocument/2006/relationships/font" Target="fonts/Caveat-bold.fntdata"/><Relationship Id="rId46" Type="http://schemas.openxmlformats.org/officeDocument/2006/relationships/font" Target="fonts/Roboto-italic.fntdata"/><Relationship Id="rId45" Type="http://schemas.openxmlformats.org/officeDocument/2006/relationships/font" Target="fonts/Roboto-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RobotoMedium-regular.fntdata"/><Relationship Id="rId47" Type="http://schemas.openxmlformats.org/officeDocument/2006/relationships/font" Target="fonts/Roboto-boldItalic.fntdata"/><Relationship Id="rId49" Type="http://schemas.openxmlformats.org/officeDocument/2006/relationships/font" Target="fonts/RobotoMedium-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font" Target="fonts/RobotoSlab-bold.fntdata"/><Relationship Id="rId36" Type="http://schemas.openxmlformats.org/officeDocument/2006/relationships/font" Target="fonts/RobotoSlab-regular.fntdata"/><Relationship Id="rId39" Type="http://schemas.openxmlformats.org/officeDocument/2006/relationships/font" Target="fonts/Economica-bold.fntdata"/><Relationship Id="rId38" Type="http://schemas.openxmlformats.org/officeDocument/2006/relationships/font" Target="fonts/Economica-regular.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RobotoMedium-boldItalic.fntdata"/><Relationship Id="rId50" Type="http://schemas.openxmlformats.org/officeDocument/2006/relationships/font" Target="fonts/RobotoMedium-italic.fntdata"/><Relationship Id="rId53" Type="http://schemas.openxmlformats.org/officeDocument/2006/relationships/font" Target="fonts/MerriweatherBlack-bold.fntdata"/><Relationship Id="rId52" Type="http://schemas.openxmlformats.org/officeDocument/2006/relationships/font" Target="fonts/DidactGothic-regular.fntdata"/><Relationship Id="rId11" Type="http://schemas.openxmlformats.org/officeDocument/2006/relationships/slide" Target="slides/slide6.xml"/><Relationship Id="rId55" Type="http://schemas.openxmlformats.org/officeDocument/2006/relationships/font" Target="fonts/OpenSans-regular.fntdata"/><Relationship Id="rId10" Type="http://schemas.openxmlformats.org/officeDocument/2006/relationships/slide" Target="slides/slide5.xml"/><Relationship Id="rId54" Type="http://schemas.openxmlformats.org/officeDocument/2006/relationships/font" Target="fonts/MerriweatherBlack-boldItalic.fntdata"/><Relationship Id="rId13" Type="http://schemas.openxmlformats.org/officeDocument/2006/relationships/slide" Target="slides/slide8.xml"/><Relationship Id="rId57" Type="http://schemas.openxmlformats.org/officeDocument/2006/relationships/font" Target="fonts/OpenSans-italic.fntdata"/><Relationship Id="rId12" Type="http://schemas.openxmlformats.org/officeDocument/2006/relationships/slide" Target="slides/slide7.xml"/><Relationship Id="rId56" Type="http://schemas.openxmlformats.org/officeDocument/2006/relationships/font" Target="fonts/OpenSans-bold.fntdata"/><Relationship Id="rId15" Type="http://schemas.openxmlformats.org/officeDocument/2006/relationships/slide" Target="slides/slide10.xml"/><Relationship Id="rId14" Type="http://schemas.openxmlformats.org/officeDocument/2006/relationships/slide" Target="slides/slide9.xml"/><Relationship Id="rId58" Type="http://schemas.openxmlformats.org/officeDocument/2006/relationships/font" Target="fonts/OpenSans-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f6589eab4d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f6589eab4d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Thank you for inviting me here to tell my story… I promise to protect the innocent..and give you a few laughs.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3f998475505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(Regina)</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1800"/>
              <a:t>UAMS Disclosure Policy</a:t>
            </a:r>
            <a:endParaRPr sz="1800"/>
          </a:p>
        </p:txBody>
      </p:sp>
      <p:sp>
        <p:nvSpPr>
          <p:cNvPr id="65" name="Google Shape;65;g3f998475505_0_72: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fabb78b7a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fabb78b7a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How did I get ask to speak today…Everyone else was busy or DEAD.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Sherri ask me to speak on my </a:t>
            </a:r>
            <a:r>
              <a:rPr lang="en"/>
              <a:t>enthusiasm</a:t>
            </a:r>
            <a:r>
              <a:rPr lang="en"/>
              <a:t> for this field of nursing and maybe give you new ones a few tips along the way.</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fabb78b7a6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fabb78b7a6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dont have any pictures pre-cellphone area, and these 3 are pictures of pictures that i had. Just a brief </a:t>
            </a:r>
            <a:r>
              <a:rPr lang="en"/>
              <a:t>history</a:t>
            </a:r>
            <a:r>
              <a:rPr lang="en"/>
              <a:t> of my Nursing career…Vagina’s and more Vagina’s, few bloody noses along the way.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fabb78b7a6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fabb78b7a6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These are pictures of my patients that i delivered. I worked at WCWH for 19 years.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While attending a gymnastic class for my daughter in 2008 I noticed another mother grading papers in the stands. We spoke and she was a </a:t>
            </a:r>
            <a:r>
              <a:rPr lang="en"/>
              <a:t>nursing</a:t>
            </a:r>
            <a:r>
              <a:rPr lang="en"/>
              <a:t> instructor at UAFS for OB. I told her i was a L/D at Willow. She asked if I had ever heard of SANE </a:t>
            </a:r>
            <a:r>
              <a:rPr lang="en"/>
              <a:t>nursing</a:t>
            </a:r>
            <a:r>
              <a:rPr lang="en"/>
              <a:t>. She was involved that and I said no. So she </a:t>
            </a:r>
            <a:r>
              <a:rPr lang="en"/>
              <a:t>explained</a:t>
            </a:r>
            <a:r>
              <a:rPr lang="en"/>
              <a:t> a little about and thought how interesting.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very next morning i pulled out a </a:t>
            </a:r>
            <a:r>
              <a:rPr lang="en"/>
              <a:t>nursing</a:t>
            </a:r>
            <a:r>
              <a:rPr lang="en"/>
              <a:t> CEU flier with Diana Faugno on it speaking about </a:t>
            </a:r>
            <a:r>
              <a:rPr lang="en"/>
              <a:t>Forensics</a:t>
            </a:r>
            <a:r>
              <a:rPr lang="en"/>
              <a:t> </a:t>
            </a:r>
            <a:r>
              <a:rPr lang="en"/>
              <a:t>nursing</a:t>
            </a:r>
            <a:r>
              <a:rPr lang="en"/>
              <a:t>.  So I signed up and went to it. What a great </a:t>
            </a:r>
            <a:r>
              <a:rPr lang="en"/>
              <a:t>presentation</a:t>
            </a:r>
            <a:r>
              <a:rPr lang="en"/>
              <a:t>. So knowledge so down to earth. This is when CSI first came out and was very </a:t>
            </a:r>
            <a:r>
              <a:rPr lang="en"/>
              <a:t>glamorous</a:t>
            </a:r>
            <a:r>
              <a:rPr lang="en"/>
              <a:t>..lol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So i contacted the lady from UAFS and she sent me to study with Kathy Bell in Tulsa. It was a week long class so </a:t>
            </a:r>
            <a:r>
              <a:rPr lang="en"/>
              <a:t>much information  A couple months later I went back and did the Pediatric Sane training with her as well.</a:t>
            </a:r>
            <a:r>
              <a:rPr lang="en"/>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f8ad6bc1ca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3f8ad6bc1c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f8ad6bc1ca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f8ad6bc1ca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Remember</a:t>
            </a:r>
            <a:r>
              <a:rPr lang="en"/>
              <a:t> FN encompasses many paths, there are really no limits to what you can do today with this umbrella. I chose the SANE adult and Sane peds to develve in</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f998475505_3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f998475505_3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f998475505_3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f998475505_3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800">
                <a:solidFill>
                  <a:schemeClr val="dk1"/>
                </a:solidFill>
                <a:highlight>
                  <a:srgbClr val="FFFF00"/>
                </a:highlight>
              </a:rPr>
              <a:t>Virginia Lynch</a:t>
            </a:r>
            <a:r>
              <a:rPr lang="en" sz="1800">
                <a:solidFill>
                  <a:schemeClr val="dk1"/>
                </a:solidFill>
              </a:rPr>
              <a:t> is regarded as the founder and pioneer  of Forensic Nursing and founded the IAFN (International Association of Forensic Nursing) 1992.</a:t>
            </a:r>
            <a:endParaRPr sz="1800">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 sz="1800">
                <a:solidFill>
                  <a:schemeClr val="dk1"/>
                </a:solidFill>
              </a:rPr>
              <a:t> </a:t>
            </a:r>
            <a:endParaRPr sz="1800">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 sz="1800">
                <a:solidFill>
                  <a:schemeClr val="dk1"/>
                </a:solidFill>
              </a:rPr>
              <a:t>She started her forensics career as a medicolegal death investigator in Fort Worth, Texas in 1984</a:t>
            </a:r>
            <a:endParaRPr sz="1800">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 sz="1800">
                <a:solidFill>
                  <a:schemeClr val="dk1"/>
                </a:solidFill>
              </a:rPr>
              <a:t> </a:t>
            </a:r>
            <a:endParaRPr sz="1800">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 sz="1800">
                <a:solidFill>
                  <a:schemeClr val="dk1"/>
                </a:solidFill>
              </a:rPr>
              <a:t>Her interest is forensics started on a visit to a crime lab in Texas in 1982. the need for this new area of nursing expertise arose out of her learning how evidence such as clothing, specimens and personal documents were of the lost or discarded instead of being properly handed over to the authorities.</a:t>
            </a:r>
            <a:endParaRPr sz="1800">
              <a:solidFill>
                <a:schemeClr val="dk1"/>
              </a:solidFill>
            </a:endParaRPr>
          </a:p>
          <a:p>
            <a:pPr indent="0" lvl="0" marL="0" rtl="0" algn="l">
              <a:lnSpc>
                <a:spcPct val="115000"/>
              </a:lnSpc>
              <a:spcBef>
                <a:spcPts val="800"/>
              </a:spcBef>
              <a:spcAft>
                <a:spcPts val="0"/>
              </a:spcAft>
              <a:buClr>
                <a:schemeClr val="dk1"/>
              </a:buClr>
              <a:buSzPts val="1100"/>
              <a:buFont typeface="Arial"/>
              <a:buNone/>
            </a:pPr>
            <a:r>
              <a:rPr lang="en" sz="1150">
                <a:solidFill>
                  <a:srgbClr val="626262"/>
                </a:solidFill>
              </a:rPr>
              <a:t>"</a:t>
            </a:r>
            <a:r>
              <a:rPr i="1" lang="en" sz="1150">
                <a:solidFill>
                  <a:srgbClr val="626262"/>
                </a:solidFill>
              </a:rPr>
              <a:t>When I asked the police if the person who abused, raped or killed these patients would be caught and punished, they told me it was unlikely because the doctors and nurses lost and destroyed the evidence," she said. "It had never occurred to me that the healthcare professions were unintentionally obstructing justice.</a:t>
            </a:r>
            <a:r>
              <a:rPr lang="en" sz="1150">
                <a:solidFill>
                  <a:srgbClr val="626262"/>
                </a:solidFill>
              </a:rPr>
              <a:t>" -Virginia A Lynch, MSN, RN, FAAFS, FAAN</a:t>
            </a:r>
            <a:endParaRPr sz="1150">
              <a:solidFill>
                <a:srgbClr val="626262"/>
              </a:solidFill>
            </a:endParaRPr>
          </a:p>
          <a:p>
            <a:pPr indent="0" lvl="0" marL="0" rtl="0" algn="l">
              <a:spcBef>
                <a:spcPts val="80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Telesane team all got to meet her at a conference in Dallas. So much</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fun to meet one of the “Elite”</a:t>
            </a:r>
            <a:endParaRPr>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f998475505_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3f998475505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 i worked with a group of nurses in Fort smith performing sexual assault exams on my own. I remember being terrified and scared all the time…am I doing this correctly? Am I helping the victim? What if I make a mistake? I also worked with some great advocates that were at the bedside with the victims (clients) all the way.  I mean I got to spend 2-4 hours with the patient and never saw them again unless it was in court. But the advocates walked besides them the whole way.</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Then there was the relationship with Law </a:t>
            </a:r>
            <a:r>
              <a:rPr lang="en"/>
              <a:t>enforcement.. Not much.. They picked up the kits or evidenced bag..ask a few questions ..usually “did it really happen” did u see any trauma etc… always felt like I had to defend my client..that th</a:t>
            </a:r>
            <a:endParaRPr/>
          </a:p>
          <a:p>
            <a:pPr indent="0" lvl="0" marL="0" rtl="0" algn="l">
              <a:spcBef>
                <a:spcPts val="0"/>
              </a:spcBef>
              <a:spcAft>
                <a:spcPts val="0"/>
              </a:spcAft>
              <a:buNone/>
            </a:pPr>
            <a:r>
              <a:rPr lang="en"/>
              <a:t>There wasn't  going to be an investigation unless I said yes it happened..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Had a couple of management changes and never really felt support from my immediate supervisor no real feed back and if I ask questions about a case i got “why don’t you know this?” so didnt really feel support.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Personal life went to hell, husband divorced me and met someone new. I was left with 2 young teenagers at home that were heart broken and I worked a lot to pay bills and didnt feel like i could get up in the middle of the night to do cases and leave them by their selves. Started developing anxiety before cases etc etc.. so I resigned.. And i remember leaving and the advocates i worked with where heart broken but my supervisor took my letter of resignation like i told her i was changing my underwear. No Big deal..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 was free…but felt like a loser…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Continued to Work at Willow, became lead ER Triage nurse and loved my job and the physicians and nurse loved me and patients.</a:t>
            </a:r>
            <a:endParaRPr/>
          </a:p>
          <a:p>
            <a:pPr indent="0" lvl="0" marL="0" rtl="0" algn="l">
              <a:spcBef>
                <a:spcPts val="0"/>
              </a:spcBef>
              <a:spcAft>
                <a:spcPts val="0"/>
              </a:spcAft>
              <a:buNone/>
            </a:pPr>
            <a:r>
              <a:rPr lang="en"/>
              <a:t>I still had the SANE knowledge but it was in the back ground….. For a while…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 pulled it out on occasion….speak about lady with GI abd pain frequent flier etc….</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f8ad6bc1ca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g3f8ad6bc1ca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fb0b146b5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3fb0b146b5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developed Willow Creek’s </a:t>
            </a:r>
            <a:r>
              <a:rPr lang="en"/>
              <a:t>responce  to Sexuall assault</a:t>
            </a:r>
            <a:endParaRPr/>
          </a:p>
          <a:p>
            <a:pPr indent="0" lvl="0" marL="0" rtl="0" algn="l">
              <a:spcBef>
                <a:spcPts val="0"/>
              </a:spcBef>
              <a:spcAft>
                <a:spcPts val="0"/>
              </a:spcAft>
              <a:buNone/>
            </a:pPr>
            <a:r>
              <a:rPr lang="en"/>
              <a:t>Did quarterly training with all the nurses and physicians</a:t>
            </a:r>
            <a:endParaRPr/>
          </a:p>
          <a:p>
            <a:pPr indent="0" lvl="0" marL="0" rtl="0" algn="l">
              <a:spcBef>
                <a:spcPts val="0"/>
              </a:spcBef>
              <a:spcAft>
                <a:spcPts val="0"/>
              </a:spcAft>
              <a:buNone/>
            </a:pPr>
            <a:r>
              <a:rPr lang="en"/>
              <a:t>Develop SAFE cart</a:t>
            </a:r>
            <a:endParaRPr/>
          </a:p>
          <a:p>
            <a:pPr indent="0" lvl="0" marL="0" rtl="0" algn="l">
              <a:spcBef>
                <a:spcPts val="0"/>
              </a:spcBef>
              <a:spcAft>
                <a:spcPts val="0"/>
              </a:spcAft>
              <a:buNone/>
            </a:pPr>
            <a:r>
              <a:rPr lang="en"/>
              <a:t>Instituted the Kit tracking and logging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Talk about the “possible “ traffic person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Speak on taking time to see the patient just not staring at the computer asking the same safety questions over and over.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fabb78b7a6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fabb78b7a6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f8ad6bc1ca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f8ad6bc1ca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Speak about my time with NWA</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fabb78b7a6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fabb78b7a6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f998475505_3_2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f998475505_3_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fafc66f832_3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fafc66f832_3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fafc66f832_3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fafc66f832_3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fafc66f832_3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fafc66f832_3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f8ad6bc1ca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f8ad6bc1ca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fb016d7dae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fb016d7da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fb016d7dae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fb016d7dae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fb016d7dae_1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fb016d7dae_1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f998475505_3_2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f998475505_3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fb01802e33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3fb01802e33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f998475505_3_2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f998475505_3_2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f998475505_3_3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f998475505_3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f998475505_3_3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3f998475505_3_3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volume of SANE-As in Arkansas</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fb01802e33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fb01802e33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3fb01802e33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3fb01802e33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2744013" y="756700"/>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1" name="Google Shape;11;p2"/>
          <p:cNvSpPr/>
          <p:nvPr/>
        </p:nvSpPr>
        <p:spPr>
          <a:xfrm rot="10800000">
            <a:off x="5318350" y="32667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2" name="Google Shape;12;p2"/>
          <p:cNvSpPr txBox="1"/>
          <p:nvPr>
            <p:ph type="ctrTitle"/>
          </p:nvPr>
        </p:nvSpPr>
        <p:spPr>
          <a:xfrm>
            <a:off x="3044700" y="1444255"/>
            <a:ext cx="3054600" cy="15372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3" name="Google Shape;13;p2"/>
          <p:cNvSpPr txBox="1"/>
          <p:nvPr>
            <p:ph idx="1" type="subTitle"/>
          </p:nvPr>
        </p:nvSpPr>
        <p:spPr>
          <a:xfrm>
            <a:off x="3044700" y="3116580"/>
            <a:ext cx="3054600" cy="7014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100">
                <a:latin typeface="Economica"/>
                <a:ea typeface="Economica"/>
                <a:cs typeface="Economica"/>
                <a:sym typeface="Economica"/>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flipH="1">
            <a:off x="7595938" y="4602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7" name="Google Shape;17;p3"/>
          <p:cNvSpPr/>
          <p:nvPr/>
        </p:nvSpPr>
        <p:spPr>
          <a:xfrm flipH="1" rot="10800000">
            <a:off x="466425" y="3558325"/>
            <a:ext cx="1081625" cy="1124950"/>
          </a:xfrm>
          <a:custGeom>
            <a:rect b="b" l="l" r="r" t="t"/>
            <a:pathLst>
              <a:path extrusionOk="0" h="44998" w="43265">
                <a:moveTo>
                  <a:pt x="0" y="44998"/>
                </a:moveTo>
                <a:lnTo>
                  <a:pt x="0" y="0"/>
                </a:lnTo>
                <a:lnTo>
                  <a:pt x="43265" y="0"/>
                </a:lnTo>
              </a:path>
            </a:pathLst>
          </a:custGeom>
          <a:noFill/>
          <a:ln cap="flat" cmpd="sng" w="28575">
            <a:solidFill>
              <a:schemeClr val="lt2"/>
            </a:solidFill>
            <a:prstDash val="solid"/>
            <a:miter lim="8000"/>
            <a:headEnd len="sm" w="sm" type="none"/>
            <a:tailEnd len="sm" w="sm" type="none"/>
          </a:ln>
        </p:spPr>
      </p:sp>
      <p:sp>
        <p:nvSpPr>
          <p:cNvPr id="18" name="Google Shape;18;p3"/>
          <p:cNvSpPr txBox="1"/>
          <p:nvPr>
            <p:ph type="title"/>
          </p:nvPr>
        </p:nvSpPr>
        <p:spPr>
          <a:xfrm>
            <a:off x="773700" y="1806450"/>
            <a:ext cx="7596600" cy="15306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4"/>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4"/>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5" name="Shape 25"/>
        <p:cNvGrpSpPr/>
        <p:nvPr/>
      </p:nvGrpSpPr>
      <p:grpSpPr>
        <a:xfrm>
          <a:off x="0" y="0"/>
          <a:ext cx="0" cy="0"/>
          <a:chOff x="0" y="0"/>
          <a:chExt cx="0" cy="0"/>
        </a:xfrm>
      </p:grpSpPr>
      <p:sp>
        <p:nvSpPr>
          <p:cNvPr id="26" name="Google Shape;26;p5"/>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7" name="Google Shape;27;p5"/>
          <p:cNvSpPr txBox="1"/>
          <p:nvPr>
            <p:ph idx="1" type="body"/>
          </p:nvPr>
        </p:nvSpPr>
        <p:spPr>
          <a:xfrm>
            <a:off x="311700" y="1225225"/>
            <a:ext cx="3999900" cy="3354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2" type="body"/>
          </p:nvPr>
        </p:nvSpPr>
        <p:spPr>
          <a:xfrm>
            <a:off x="4832400" y="1225225"/>
            <a:ext cx="3999900" cy="3354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sp>
        <p:nvSpPr>
          <p:cNvPr id="34" name="Google Shape;34;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5" name="Google Shape;35;p7"/>
          <p:cNvSpPr txBox="1"/>
          <p:nvPr>
            <p:ph idx="1" type="body"/>
          </p:nvPr>
        </p:nvSpPr>
        <p:spPr>
          <a:xfrm>
            <a:off x="311700" y="1399400"/>
            <a:ext cx="2808000" cy="27849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6" name="Google Shape;36;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7" name="Shape 37"/>
        <p:cNvGrpSpPr/>
        <p:nvPr/>
      </p:nvGrpSpPr>
      <p:grpSpPr>
        <a:xfrm>
          <a:off x="0" y="0"/>
          <a:ext cx="0" cy="0"/>
          <a:chOff x="0" y="0"/>
          <a:chExt cx="0" cy="0"/>
        </a:xfrm>
      </p:grpSpPr>
      <p:sp>
        <p:nvSpPr>
          <p:cNvPr id="38" name="Google Shape;38;p8"/>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8"/>
          <p:cNvSpPr txBox="1"/>
          <p:nvPr>
            <p:ph type="title"/>
          </p:nvPr>
        </p:nvSpPr>
        <p:spPr>
          <a:xfrm>
            <a:off x="490250" y="450150"/>
            <a:ext cx="5878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1" name="Shape 41"/>
        <p:cNvGrpSpPr/>
        <p:nvPr/>
      </p:nvGrpSpPr>
      <p:grpSpPr>
        <a:xfrm>
          <a:off x="0" y="0"/>
          <a:ext cx="0" cy="0"/>
          <a:chOff x="0" y="0"/>
          <a:chExt cx="0" cy="0"/>
        </a:xfrm>
      </p:grpSpPr>
      <p:sp>
        <p:nvSpPr>
          <p:cNvPr id="42" name="Google Shape;42;p9"/>
          <p:cNvSpPr/>
          <p:nvPr/>
        </p:nvSpPr>
        <p:spPr>
          <a:xfrm>
            <a:off x="4572000" y="-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4" name="Google Shape;44;p9"/>
          <p:cNvSpPr txBox="1"/>
          <p:nvPr>
            <p:ph type="title"/>
          </p:nvPr>
        </p:nvSpPr>
        <p:spPr>
          <a:xfrm>
            <a:off x="265500" y="929275"/>
            <a:ext cx="4045200" cy="1786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2"/>
              </a:buClr>
              <a:buSzPts val="4200"/>
              <a:buNone/>
              <a:defRPr>
                <a:solidFill>
                  <a:schemeClr val="lt2"/>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p:txBody>
      </p:sp>
      <p:sp>
        <p:nvSpPr>
          <p:cNvPr id="45" name="Google Shape;45;p9"/>
          <p:cNvSpPr txBox="1"/>
          <p:nvPr>
            <p:ph idx="1" type="subTitle"/>
          </p:nvPr>
        </p:nvSpPr>
        <p:spPr>
          <a:xfrm>
            <a:off x="265500" y="2769001"/>
            <a:ext cx="4045200" cy="1574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2400">
                <a:latin typeface="Economica"/>
                <a:ea typeface="Economica"/>
                <a:cs typeface="Economica"/>
                <a:sym typeface="Economica"/>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9500" y="421892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sp>
        <p:nvSpPr>
          <p:cNvPr id="52" name="Google Shape;52;p11"/>
          <p:cNvSpPr/>
          <p:nvPr/>
        </p:nvSpPr>
        <p:spPr>
          <a:xfrm>
            <a:off x="0"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1"/>
          <p:cNvSpPr txBox="1"/>
          <p:nvPr>
            <p:ph hasCustomPrompt="1" type="title"/>
          </p:nvPr>
        </p:nvSpPr>
        <p:spPr>
          <a:xfrm>
            <a:off x="311700" y="957125"/>
            <a:ext cx="8520600" cy="21288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2"/>
              </a:buClr>
              <a:buSzPts val="16000"/>
              <a:buNone/>
              <a:defRPr sz="16000">
                <a:solidFill>
                  <a:schemeClr val="lt2"/>
                </a:solidFill>
              </a:defRPr>
            </a:lvl1pPr>
            <a:lvl2pPr lvl="1" algn="ctr">
              <a:spcBef>
                <a:spcPts val="0"/>
              </a:spcBef>
              <a:spcAft>
                <a:spcPts val="0"/>
              </a:spcAft>
              <a:buClr>
                <a:schemeClr val="lt2"/>
              </a:buClr>
              <a:buSzPts val="16000"/>
              <a:buNone/>
              <a:defRPr sz="16000">
                <a:solidFill>
                  <a:schemeClr val="lt2"/>
                </a:solidFill>
              </a:defRPr>
            </a:lvl2pPr>
            <a:lvl3pPr lvl="2" algn="ctr">
              <a:spcBef>
                <a:spcPts val="0"/>
              </a:spcBef>
              <a:spcAft>
                <a:spcPts val="0"/>
              </a:spcAft>
              <a:buClr>
                <a:schemeClr val="lt2"/>
              </a:buClr>
              <a:buSzPts val="16000"/>
              <a:buNone/>
              <a:defRPr sz="16000">
                <a:solidFill>
                  <a:schemeClr val="lt2"/>
                </a:solidFill>
              </a:defRPr>
            </a:lvl3pPr>
            <a:lvl4pPr lvl="3" algn="ctr">
              <a:spcBef>
                <a:spcPts val="0"/>
              </a:spcBef>
              <a:spcAft>
                <a:spcPts val="0"/>
              </a:spcAft>
              <a:buClr>
                <a:schemeClr val="lt2"/>
              </a:buClr>
              <a:buSzPts val="16000"/>
              <a:buNone/>
              <a:defRPr sz="16000">
                <a:solidFill>
                  <a:schemeClr val="lt2"/>
                </a:solidFill>
              </a:defRPr>
            </a:lvl4pPr>
            <a:lvl5pPr lvl="4" algn="ctr">
              <a:spcBef>
                <a:spcPts val="0"/>
              </a:spcBef>
              <a:spcAft>
                <a:spcPts val="0"/>
              </a:spcAft>
              <a:buClr>
                <a:schemeClr val="lt2"/>
              </a:buClr>
              <a:buSzPts val="16000"/>
              <a:buNone/>
              <a:defRPr sz="16000">
                <a:solidFill>
                  <a:schemeClr val="lt2"/>
                </a:solidFill>
              </a:defRPr>
            </a:lvl5pPr>
            <a:lvl6pPr lvl="5" algn="ctr">
              <a:spcBef>
                <a:spcPts val="0"/>
              </a:spcBef>
              <a:spcAft>
                <a:spcPts val="0"/>
              </a:spcAft>
              <a:buClr>
                <a:schemeClr val="lt2"/>
              </a:buClr>
              <a:buSzPts val="16000"/>
              <a:buNone/>
              <a:defRPr sz="16000">
                <a:solidFill>
                  <a:schemeClr val="lt2"/>
                </a:solidFill>
              </a:defRPr>
            </a:lvl6pPr>
            <a:lvl7pPr lvl="6" algn="ctr">
              <a:spcBef>
                <a:spcPts val="0"/>
              </a:spcBef>
              <a:spcAft>
                <a:spcPts val="0"/>
              </a:spcAft>
              <a:buClr>
                <a:schemeClr val="lt2"/>
              </a:buClr>
              <a:buSzPts val="16000"/>
              <a:buNone/>
              <a:defRPr sz="16000">
                <a:solidFill>
                  <a:schemeClr val="lt2"/>
                </a:solidFill>
              </a:defRPr>
            </a:lvl7pPr>
            <a:lvl8pPr lvl="7" algn="ctr">
              <a:spcBef>
                <a:spcPts val="0"/>
              </a:spcBef>
              <a:spcAft>
                <a:spcPts val="0"/>
              </a:spcAft>
              <a:buClr>
                <a:schemeClr val="lt2"/>
              </a:buClr>
              <a:buSzPts val="16000"/>
              <a:buNone/>
              <a:defRPr sz="16000">
                <a:solidFill>
                  <a:schemeClr val="lt2"/>
                </a:solidFill>
              </a:defRPr>
            </a:lvl8pPr>
            <a:lvl9pPr lvl="8" algn="ctr">
              <a:spcBef>
                <a:spcPts val="0"/>
              </a:spcBef>
              <a:spcAft>
                <a:spcPts val="0"/>
              </a:spcAft>
              <a:buClr>
                <a:schemeClr val="lt2"/>
              </a:buClr>
              <a:buSzPts val="16000"/>
              <a:buNone/>
              <a:defRPr sz="16000">
                <a:solidFill>
                  <a:schemeClr val="lt2"/>
                </a:solidFill>
              </a:defRPr>
            </a:lvl9pPr>
          </a:lstStyle>
          <a:p>
            <a:r>
              <a:t>xx%</a:t>
            </a:r>
          </a:p>
        </p:txBody>
      </p:sp>
      <p:sp>
        <p:nvSpPr>
          <p:cNvPr id="54" name="Google Shape;54;p11"/>
          <p:cNvSpPr txBox="1"/>
          <p:nvPr>
            <p:ph idx="1" type="body"/>
          </p:nvPr>
        </p:nvSpPr>
        <p:spPr>
          <a:xfrm>
            <a:off x="311700" y="3162000"/>
            <a:ext cx="8520600" cy="10716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lux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15925"/>
            <a:ext cx="8520600" cy="8313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p:txBody>
      </p:sp>
      <p:sp>
        <p:nvSpPr>
          <p:cNvPr id="7" name="Google Shape;7;p1"/>
          <p:cNvSpPr txBox="1"/>
          <p:nvPr>
            <p:ph idx="1" type="body"/>
          </p:nvPr>
        </p:nvSpPr>
        <p:spPr>
          <a:xfrm>
            <a:off x="311700" y="1225225"/>
            <a:ext cx="8520600" cy="3354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indent="-317500" lvl="1" marL="9144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indent="-317500" lvl="2" marL="13716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indent="-317500" lvl="3" marL="18288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indent="-317500" lvl="4" marL="22860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indent="-317500" lvl="5" marL="27432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indent="-317500" lvl="6" marL="32004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indent="-317500" lvl="7" marL="36576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indent="-317500" lvl="8" marL="41148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1"/>
                </a:solidFill>
                <a:latin typeface="Economica"/>
                <a:ea typeface="Economica"/>
                <a:cs typeface="Economica"/>
                <a:sym typeface="Economica"/>
              </a:defRPr>
            </a:lvl1pPr>
            <a:lvl2pPr lvl="1" algn="r">
              <a:buNone/>
              <a:defRPr sz="1000">
                <a:solidFill>
                  <a:schemeClr val="dk1"/>
                </a:solidFill>
                <a:latin typeface="Economica"/>
                <a:ea typeface="Economica"/>
                <a:cs typeface="Economica"/>
                <a:sym typeface="Economica"/>
              </a:defRPr>
            </a:lvl2pPr>
            <a:lvl3pPr lvl="2" algn="r">
              <a:buNone/>
              <a:defRPr sz="1000">
                <a:solidFill>
                  <a:schemeClr val="dk1"/>
                </a:solidFill>
                <a:latin typeface="Economica"/>
                <a:ea typeface="Economica"/>
                <a:cs typeface="Economica"/>
                <a:sym typeface="Economica"/>
              </a:defRPr>
            </a:lvl3pPr>
            <a:lvl4pPr lvl="3" algn="r">
              <a:buNone/>
              <a:defRPr sz="1000">
                <a:solidFill>
                  <a:schemeClr val="dk1"/>
                </a:solidFill>
                <a:latin typeface="Economica"/>
                <a:ea typeface="Economica"/>
                <a:cs typeface="Economica"/>
                <a:sym typeface="Economica"/>
              </a:defRPr>
            </a:lvl4pPr>
            <a:lvl5pPr lvl="4" algn="r">
              <a:buNone/>
              <a:defRPr sz="1000">
                <a:solidFill>
                  <a:schemeClr val="dk1"/>
                </a:solidFill>
                <a:latin typeface="Economica"/>
                <a:ea typeface="Economica"/>
                <a:cs typeface="Economica"/>
                <a:sym typeface="Economica"/>
              </a:defRPr>
            </a:lvl5pPr>
            <a:lvl6pPr lvl="5" algn="r">
              <a:buNone/>
              <a:defRPr sz="1000">
                <a:solidFill>
                  <a:schemeClr val="dk1"/>
                </a:solidFill>
                <a:latin typeface="Economica"/>
                <a:ea typeface="Economica"/>
                <a:cs typeface="Economica"/>
                <a:sym typeface="Economica"/>
              </a:defRPr>
            </a:lvl6pPr>
            <a:lvl7pPr lvl="6" algn="r">
              <a:buNone/>
              <a:defRPr sz="1000">
                <a:solidFill>
                  <a:schemeClr val="dk1"/>
                </a:solidFill>
                <a:latin typeface="Economica"/>
                <a:ea typeface="Economica"/>
                <a:cs typeface="Economica"/>
                <a:sym typeface="Economica"/>
              </a:defRPr>
            </a:lvl7pPr>
            <a:lvl8pPr lvl="7" algn="r">
              <a:buNone/>
              <a:defRPr sz="1000">
                <a:solidFill>
                  <a:schemeClr val="dk1"/>
                </a:solidFill>
                <a:latin typeface="Economica"/>
                <a:ea typeface="Economica"/>
                <a:cs typeface="Economica"/>
                <a:sym typeface="Economica"/>
              </a:defRPr>
            </a:lvl8pPr>
            <a:lvl9pPr lvl="8" algn="r">
              <a:buNone/>
              <a:defRPr sz="1000">
                <a:solidFill>
                  <a:schemeClr val="dk1"/>
                </a:solidFill>
                <a:latin typeface="Economica"/>
                <a:ea typeface="Economica"/>
                <a:cs typeface="Economica"/>
                <a:sym typeface="Economica"/>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 Id="rId3" Type="http://schemas.openxmlformats.org/officeDocument/2006/relationships/image" Target="../media/image1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xml"/><Relationship Id="rId3" Type="http://schemas.openxmlformats.org/officeDocument/2006/relationships/image" Target="../media/image1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1.png"/><Relationship Id="rId5"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14.png"/><Relationship Id="rId4" Type="http://schemas.openxmlformats.org/officeDocument/2006/relationships/image" Target="../media/image3.png"/><Relationship Id="rId5" Type="http://schemas.openxmlformats.org/officeDocument/2006/relationships/image" Target="../media/image10.png"/><Relationship Id="rId6" Type="http://schemas.openxmlformats.org/officeDocument/2006/relationships/image" Target="../media/image32.png"/><Relationship Id="rId7" Type="http://schemas.openxmlformats.org/officeDocument/2006/relationships/image" Target="../media/image4.png"/><Relationship Id="rId8"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16.png"/><Relationship Id="rId5" Type="http://schemas.openxmlformats.org/officeDocument/2006/relationships/image" Target="../media/image15.png"/><Relationship Id="rId6"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image" Target="../media/image25.png"/><Relationship Id="rId4" Type="http://schemas.openxmlformats.org/officeDocument/2006/relationships/image" Target="../media/image26.png"/><Relationship Id="rId9" Type="http://schemas.openxmlformats.org/officeDocument/2006/relationships/image" Target="../media/image21.png"/><Relationship Id="rId5" Type="http://schemas.openxmlformats.org/officeDocument/2006/relationships/image" Target="../media/image28.png"/><Relationship Id="rId6" Type="http://schemas.openxmlformats.org/officeDocument/2006/relationships/image" Target="../media/image22.png"/><Relationship Id="rId7" Type="http://schemas.openxmlformats.org/officeDocument/2006/relationships/image" Target="../media/image40.png"/><Relationship Id="rId8"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24.png"/><Relationship Id="rId4" Type="http://schemas.openxmlformats.org/officeDocument/2006/relationships/image" Target="../media/image29.png"/><Relationship Id="rId5" Type="http://schemas.openxmlformats.org/officeDocument/2006/relationships/image" Target="../media/image31.png"/><Relationship Id="rId6" Type="http://schemas.openxmlformats.org/officeDocument/2006/relationships/image" Target="../media/image27.png"/><Relationship Id="rId7" Type="http://schemas.openxmlformats.org/officeDocument/2006/relationships/image" Target="../media/image36.png"/><Relationship Id="rId8" Type="http://schemas.openxmlformats.org/officeDocument/2006/relationships/image" Target="../media/image4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 Id="rId3" Type="http://schemas.openxmlformats.org/officeDocument/2006/relationships/image" Target="../media/image34.png"/><Relationship Id="rId4" Type="http://schemas.openxmlformats.org/officeDocument/2006/relationships/image" Target="../media/image30.png"/><Relationship Id="rId5" Type="http://schemas.openxmlformats.org/officeDocument/2006/relationships/image" Target="../media/image3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5.jpg"/><Relationship Id="rId4" Type="http://schemas.openxmlformats.org/officeDocument/2006/relationships/image" Target="../media/image41.png"/><Relationship Id="rId5" Type="http://schemas.openxmlformats.org/officeDocument/2006/relationships/image" Target="../media/image3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3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4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71.png"/><Relationship Id="rId4" Type="http://schemas.openxmlformats.org/officeDocument/2006/relationships/image" Target="../media/image69.jpg"/><Relationship Id="rId5" Type="http://schemas.openxmlformats.org/officeDocument/2006/relationships/image" Target="../media/image63.png"/><Relationship Id="rId6" Type="http://schemas.openxmlformats.org/officeDocument/2006/relationships/image" Target="../media/image70.png"/><Relationship Id="rId7" Type="http://schemas.openxmlformats.org/officeDocument/2006/relationships/image" Target="../media/image46.jpg"/><Relationship Id="rId8" Type="http://schemas.openxmlformats.org/officeDocument/2006/relationships/image" Target="../media/image3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50.png"/><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4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4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8.png"/><Relationship Id="rId4" Type="http://schemas.openxmlformats.org/officeDocument/2006/relationships/image" Target="../media/image68.png"/><Relationship Id="rId5" Type="http://schemas.openxmlformats.org/officeDocument/2006/relationships/image" Target="../media/image66.png"/><Relationship Id="rId6" Type="http://schemas.openxmlformats.org/officeDocument/2006/relationships/image" Target="../media/image5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49.png"/><Relationship Id="rId4" Type="http://schemas.openxmlformats.org/officeDocument/2006/relationships/image" Target="../media/image5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image" Target="../media/image5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54.png"/><Relationship Id="rId4" Type="http://schemas.openxmlformats.org/officeDocument/2006/relationships/image" Target="../media/image5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55.png"/><Relationship Id="rId4" Type="http://schemas.openxmlformats.org/officeDocument/2006/relationships/image" Target="../media/image6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51.png"/><Relationship Id="rId4" Type="http://schemas.openxmlformats.org/officeDocument/2006/relationships/image" Target="../media/image58.jpg"/><Relationship Id="rId5" Type="http://schemas.openxmlformats.org/officeDocument/2006/relationships/image" Target="../media/image60.jpg"/><Relationship Id="rId6" Type="http://schemas.openxmlformats.org/officeDocument/2006/relationships/image" Target="../media/image57.jpg"/><Relationship Id="rId7" Type="http://schemas.openxmlformats.org/officeDocument/2006/relationships/image" Target="../media/image6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67.png"/><Relationship Id="rId4" Type="http://schemas.openxmlformats.org/officeDocument/2006/relationships/image" Target="../media/image6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pic>
        <p:nvPicPr>
          <p:cNvPr descr="Beautify as image" id="62" name="Google Shape;62;p13"/>
          <p:cNvPicPr preferRelativeResize="0"/>
          <p:nvPr/>
        </p:nvPicPr>
        <p:blipFill>
          <a:blip r:embed="rId3">
            <a:alphaModFix/>
          </a:blip>
          <a:stretch>
            <a:fillRect/>
          </a:stretch>
        </p:blipFill>
        <p:spPr>
          <a:xfrm>
            <a:off x="-35700" y="0"/>
            <a:ext cx="9210675" cy="51435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4"/>
          <p:cNvSpPr txBox="1"/>
          <p:nvPr/>
        </p:nvSpPr>
        <p:spPr>
          <a:xfrm>
            <a:off x="190500" y="906300"/>
            <a:ext cx="8763000" cy="3601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000"/>
              <a:buFont typeface="Arial"/>
              <a:buNone/>
            </a:pPr>
            <a:r>
              <a:rPr b="0" i="0" lang="en" sz="1900" u="none" cap="none" strike="noStrike">
                <a:solidFill>
                  <a:schemeClr val="dk1"/>
                </a:solidFill>
                <a:latin typeface="Arial"/>
                <a:ea typeface="Arial"/>
                <a:cs typeface="Arial"/>
                <a:sym typeface="Arial"/>
              </a:rPr>
              <a:t>It is the policy of the University of Arkansas for Medical Sciences (UAMS) to ensure balance, independence, objectivity, and scientific rigor in all directly or jointly provided educational activities.</a:t>
            </a:r>
            <a:endParaRPr sz="1300"/>
          </a:p>
          <a:p>
            <a:pPr indent="0" lvl="0" marL="0" marR="0" rtl="0" algn="l">
              <a:lnSpc>
                <a:spcPct val="100000"/>
              </a:lnSpc>
              <a:spcBef>
                <a:spcPts val="0"/>
              </a:spcBef>
              <a:spcAft>
                <a:spcPts val="0"/>
              </a:spcAft>
              <a:buClr>
                <a:schemeClr val="dk1"/>
              </a:buClr>
              <a:buSzPts val="2000"/>
              <a:buFont typeface="Arial"/>
              <a:buNone/>
            </a:pPr>
            <a:r>
              <a:t/>
            </a:r>
            <a:endParaRPr b="0" i="0" sz="1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2000"/>
              <a:buFont typeface="Arial"/>
              <a:buNone/>
            </a:pPr>
            <a:r>
              <a:rPr b="0" i="0" lang="en" sz="1900" u="none" cap="none" strike="noStrike">
                <a:solidFill>
                  <a:schemeClr val="dk1"/>
                </a:solidFill>
                <a:latin typeface="Arial"/>
                <a:ea typeface="Arial"/>
                <a:cs typeface="Arial"/>
                <a:sym typeface="Arial"/>
              </a:rPr>
              <a:t>All individuals who are in a position to control the content of the educational activity (course/activity directors, planning committee members, staff, teachers, or authors of CE) must disclose all relevant financial relationships they have with any commercial interest(s) as well as the nature of the relationship. The ACCME and ACPE describe relevant financial relationships as those in any amount occurring within the past 24 months that create a conflict of interest</a:t>
            </a:r>
            <a:r>
              <a:rPr b="0" i="1" lang="en" sz="1900" u="none" cap="none" strike="noStrike">
                <a:solidFill>
                  <a:schemeClr val="dk1"/>
                </a:solidFill>
                <a:latin typeface="Arial"/>
                <a:ea typeface="Arial"/>
                <a:cs typeface="Arial"/>
                <a:sym typeface="Arial"/>
              </a:rPr>
              <a:t>. Individuals who refuse to disclose will be disqualified from participation in the development, management, presentation, or evaluation of the CE activity.</a:t>
            </a:r>
            <a:endParaRPr sz="1300"/>
          </a:p>
        </p:txBody>
      </p:sp>
      <p:sp>
        <p:nvSpPr>
          <p:cNvPr id="68" name="Google Shape;68;p14"/>
          <p:cNvSpPr txBox="1"/>
          <p:nvPr/>
        </p:nvSpPr>
        <p:spPr>
          <a:xfrm>
            <a:off x="915250" y="183975"/>
            <a:ext cx="7924800" cy="461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2400"/>
              <a:buFont typeface="Arial"/>
              <a:buNone/>
            </a:pPr>
            <a:r>
              <a:rPr b="1" i="0" lang="en" sz="2400" u="none" cap="none" strike="noStrike">
                <a:solidFill>
                  <a:schemeClr val="dk1"/>
                </a:solidFill>
                <a:latin typeface="Arial"/>
                <a:ea typeface="Arial"/>
                <a:cs typeface="Arial"/>
                <a:sym typeface="Arial"/>
              </a:rPr>
              <a:t>UAMS Disclosure Policy</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5"/>
          <p:cNvSpPr txBox="1"/>
          <p:nvPr>
            <p:ph type="title"/>
          </p:nvPr>
        </p:nvSpPr>
        <p:spPr>
          <a:xfrm>
            <a:off x="265500" y="929275"/>
            <a:ext cx="4045200" cy="17862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HOW DID I GET HERE?</a:t>
            </a:r>
            <a:endParaRPr/>
          </a:p>
        </p:txBody>
      </p:sp>
      <p:sp>
        <p:nvSpPr>
          <p:cNvPr id="74" name="Google Shape;74;p15"/>
          <p:cNvSpPr txBox="1"/>
          <p:nvPr>
            <p:ph idx="1" type="subTitle"/>
          </p:nvPr>
        </p:nvSpPr>
        <p:spPr>
          <a:xfrm>
            <a:off x="265500" y="2769001"/>
            <a:ext cx="4045200" cy="1574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a:t>GUEST SPEAKER AT THE 5TH ANNUAL afna CONFERENCE 2026</a:t>
            </a:r>
            <a:endParaRPr/>
          </a:p>
        </p:txBody>
      </p:sp>
      <p:sp>
        <p:nvSpPr>
          <p:cNvPr id="75" name="Google Shape;75;p15"/>
          <p:cNvSpPr txBox="1"/>
          <p:nvPr>
            <p:ph idx="2" type="body"/>
          </p:nvPr>
        </p:nvSpPr>
        <p:spPr>
          <a:xfrm>
            <a:off x="5399650" y="724200"/>
            <a:ext cx="3376800" cy="3695100"/>
          </a:xfrm>
          <a:prstGeom prst="rect">
            <a:avLst/>
          </a:prstGeom>
        </p:spPr>
        <p:txBody>
          <a:bodyPr anchorCtr="0" anchor="ctr" bIns="91425" lIns="91425" spcFirstLastPara="1" rIns="91425" wrap="square" tIns="91425">
            <a:normAutofit/>
          </a:bodyPr>
          <a:lstStyle/>
          <a:p>
            <a:pPr indent="0" lvl="0" marL="0" rtl="0" algn="l">
              <a:spcBef>
                <a:spcPts val="0"/>
              </a:spcBef>
              <a:spcAft>
                <a:spcPts val="1200"/>
              </a:spcAft>
              <a:buNone/>
            </a:pPr>
            <a:r>
              <a:t/>
            </a:r>
            <a:endParaRPr/>
          </a:p>
        </p:txBody>
      </p:sp>
      <p:pic>
        <p:nvPicPr>
          <p:cNvPr id="76" name="Google Shape;76;p15"/>
          <p:cNvPicPr preferRelativeResize="0"/>
          <p:nvPr/>
        </p:nvPicPr>
        <p:blipFill>
          <a:blip r:embed="rId3">
            <a:alphaModFix/>
          </a:blip>
          <a:stretch>
            <a:fillRect/>
          </a:stretch>
        </p:blipFill>
        <p:spPr>
          <a:xfrm>
            <a:off x="5399650" y="995550"/>
            <a:ext cx="3048000" cy="2286000"/>
          </a:xfrm>
          <a:prstGeom prst="rect">
            <a:avLst/>
          </a:prstGeom>
          <a:noFill/>
          <a:ln>
            <a:noFill/>
          </a:ln>
        </p:spPr>
      </p:pic>
      <p:sp>
        <p:nvSpPr>
          <p:cNvPr id="77" name="Google Shape;77;p15"/>
          <p:cNvSpPr txBox="1"/>
          <p:nvPr/>
        </p:nvSpPr>
        <p:spPr>
          <a:xfrm>
            <a:off x="5552050" y="114795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t> </a:t>
            </a:r>
            <a:endParaRPr sz="1200"/>
          </a:p>
          <a:p>
            <a:pPr indent="0" lvl="0" marL="0" rtl="0" algn="l">
              <a:spcBef>
                <a:spcPts val="0"/>
              </a:spcBef>
              <a:spcAft>
                <a:spcPts val="0"/>
              </a:spcAft>
              <a:buNone/>
            </a:pPr>
            <a:r>
              <a:t/>
            </a:r>
            <a:endParaRPr sz="1100">
              <a:latin typeface="Times New Roman"/>
              <a:ea typeface="Times New Roman"/>
              <a:cs typeface="Times New Roman"/>
              <a:sym typeface="Times New Roman"/>
            </a:endParaRPr>
          </a:p>
          <a:p>
            <a:pPr indent="0" lvl="0" marL="0" rtl="0" algn="l">
              <a:spcBef>
                <a:spcPts val="0"/>
              </a:spcBef>
              <a:spcAft>
                <a:spcPts val="0"/>
              </a:spcAft>
              <a:buNone/>
            </a:pPr>
            <a:r>
              <a:t/>
            </a:r>
            <a:endParaRPr sz="1100">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6"/>
          <p:cNvSpPr txBox="1"/>
          <p:nvPr>
            <p:ph type="title"/>
          </p:nvPr>
        </p:nvSpPr>
        <p:spPr>
          <a:xfrm>
            <a:off x="265500" y="2552025"/>
            <a:ext cx="4045200" cy="1635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t/>
            </a:r>
            <a:endParaRPr/>
          </a:p>
        </p:txBody>
      </p:sp>
      <p:sp>
        <p:nvSpPr>
          <p:cNvPr id="83" name="Google Shape;83;p16"/>
          <p:cNvSpPr txBox="1"/>
          <p:nvPr>
            <p:ph idx="1" type="subTitle"/>
          </p:nvPr>
        </p:nvSpPr>
        <p:spPr>
          <a:xfrm>
            <a:off x="1433175" y="2792875"/>
            <a:ext cx="2057400" cy="1574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sp>
        <p:nvSpPr>
          <p:cNvPr id="84" name="Google Shape;84;p16"/>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lnSpcReduction="10000"/>
          </a:bodyPr>
          <a:lstStyle/>
          <a:p>
            <a:pPr indent="-342900" lvl="0" marL="457200" rtl="0" algn="l">
              <a:spcBef>
                <a:spcPts val="0"/>
              </a:spcBef>
              <a:spcAft>
                <a:spcPts val="0"/>
              </a:spcAft>
              <a:buSzPts val="1800"/>
              <a:buChar char="●"/>
            </a:pPr>
            <a:r>
              <a:rPr lang="en"/>
              <a:t>1986 </a:t>
            </a:r>
            <a:r>
              <a:rPr lang="en"/>
              <a:t>Graduated from Millikin </a:t>
            </a:r>
            <a:r>
              <a:rPr lang="en"/>
              <a:t>University</a:t>
            </a:r>
            <a:r>
              <a:rPr lang="en"/>
              <a:t>  with BSN ,Decatur Illinois </a:t>
            </a:r>
            <a:endParaRPr/>
          </a:p>
          <a:p>
            <a:pPr indent="-342900" lvl="0" marL="457200" rtl="0" algn="l">
              <a:spcBef>
                <a:spcPts val="0"/>
              </a:spcBef>
              <a:spcAft>
                <a:spcPts val="0"/>
              </a:spcAft>
              <a:buSzPts val="1800"/>
              <a:buChar char="●"/>
            </a:pPr>
            <a:r>
              <a:rPr lang="en"/>
              <a:t>Started working as </a:t>
            </a:r>
            <a:r>
              <a:rPr lang="en"/>
              <a:t>Labor</a:t>
            </a:r>
            <a:r>
              <a:rPr lang="en"/>
              <a:t>/Delivery nurse </a:t>
            </a:r>
            <a:endParaRPr/>
          </a:p>
          <a:p>
            <a:pPr indent="-342900" lvl="0" marL="457200" rtl="0" algn="l">
              <a:spcBef>
                <a:spcPts val="0"/>
              </a:spcBef>
              <a:spcAft>
                <a:spcPts val="0"/>
              </a:spcAft>
              <a:buSzPts val="1800"/>
              <a:buChar char="●"/>
            </a:pPr>
            <a:r>
              <a:rPr lang="en"/>
              <a:t>Joined</a:t>
            </a:r>
            <a:r>
              <a:rPr lang="en"/>
              <a:t> the Airforce 1989-1995</a:t>
            </a:r>
            <a:endParaRPr/>
          </a:p>
          <a:p>
            <a:pPr indent="-342900" lvl="0" marL="457200" rtl="0" algn="l">
              <a:spcBef>
                <a:spcPts val="0"/>
              </a:spcBef>
              <a:spcAft>
                <a:spcPts val="0"/>
              </a:spcAft>
              <a:buSzPts val="1800"/>
              <a:buChar char="●"/>
            </a:pPr>
            <a:r>
              <a:rPr lang="en"/>
              <a:t>1995-1997 NICU nurse</a:t>
            </a:r>
            <a:endParaRPr/>
          </a:p>
          <a:p>
            <a:pPr indent="-342900" lvl="0" marL="457200" rtl="0" algn="l">
              <a:spcBef>
                <a:spcPts val="0"/>
              </a:spcBef>
              <a:spcAft>
                <a:spcPts val="0"/>
              </a:spcAft>
              <a:buSzPts val="1800"/>
              <a:buChar char="●"/>
            </a:pPr>
            <a:r>
              <a:rPr lang="en"/>
              <a:t>1997-2001 ENT clinic nurse</a:t>
            </a:r>
            <a:endParaRPr/>
          </a:p>
          <a:p>
            <a:pPr indent="-342900" lvl="0" marL="457200" rtl="0" algn="l">
              <a:spcBef>
                <a:spcPts val="0"/>
              </a:spcBef>
              <a:spcAft>
                <a:spcPts val="0"/>
              </a:spcAft>
              <a:buSzPts val="1800"/>
              <a:buChar char="●"/>
            </a:pPr>
            <a:r>
              <a:rPr lang="en"/>
              <a:t>2001-2019 Willow Creek Womens Hospital L/D triage</a:t>
            </a:r>
            <a:endParaRPr/>
          </a:p>
          <a:p>
            <a:pPr indent="-342900" lvl="0" marL="457200" rtl="0" algn="l">
              <a:spcBef>
                <a:spcPts val="0"/>
              </a:spcBef>
              <a:spcAft>
                <a:spcPts val="0"/>
              </a:spcAft>
              <a:buSzPts val="1800"/>
              <a:buChar char="●"/>
            </a:pPr>
            <a:r>
              <a:rPr lang="en"/>
              <a:t>2008-2024 SANE</a:t>
            </a:r>
            <a:endParaRPr/>
          </a:p>
          <a:p>
            <a:pPr indent="-342900" lvl="0" marL="457200" rtl="0" algn="l">
              <a:spcBef>
                <a:spcPts val="0"/>
              </a:spcBef>
              <a:spcAft>
                <a:spcPts val="0"/>
              </a:spcAft>
              <a:buSzPts val="1800"/>
              <a:buChar char="●"/>
            </a:pPr>
            <a:r>
              <a:rPr lang="en"/>
              <a:t>2019-present UAMS</a:t>
            </a:r>
            <a:endParaRPr/>
          </a:p>
        </p:txBody>
      </p:sp>
      <p:pic>
        <p:nvPicPr>
          <p:cNvPr id="85" name="Google Shape;85;p16"/>
          <p:cNvPicPr preferRelativeResize="0"/>
          <p:nvPr/>
        </p:nvPicPr>
        <p:blipFill>
          <a:blip r:embed="rId3">
            <a:alphaModFix/>
          </a:blip>
          <a:stretch>
            <a:fillRect/>
          </a:stretch>
        </p:blipFill>
        <p:spPr>
          <a:xfrm>
            <a:off x="741200" y="206263"/>
            <a:ext cx="1371600" cy="2028825"/>
          </a:xfrm>
          <a:prstGeom prst="rect">
            <a:avLst/>
          </a:prstGeom>
          <a:noFill/>
          <a:ln>
            <a:noFill/>
          </a:ln>
        </p:spPr>
      </p:pic>
      <p:pic>
        <p:nvPicPr>
          <p:cNvPr id="86" name="Google Shape;86;p16"/>
          <p:cNvPicPr preferRelativeResize="0"/>
          <p:nvPr/>
        </p:nvPicPr>
        <p:blipFill>
          <a:blip r:embed="rId4">
            <a:alphaModFix/>
          </a:blip>
          <a:stretch>
            <a:fillRect/>
          </a:stretch>
        </p:blipFill>
        <p:spPr>
          <a:xfrm>
            <a:off x="2525063" y="75513"/>
            <a:ext cx="1952625" cy="2476500"/>
          </a:xfrm>
          <a:prstGeom prst="rect">
            <a:avLst/>
          </a:prstGeom>
          <a:noFill/>
          <a:ln>
            <a:noFill/>
          </a:ln>
        </p:spPr>
      </p:pic>
      <p:pic>
        <p:nvPicPr>
          <p:cNvPr id="87" name="Google Shape;87;p16"/>
          <p:cNvPicPr preferRelativeResize="0"/>
          <p:nvPr/>
        </p:nvPicPr>
        <p:blipFill>
          <a:blip r:embed="rId5">
            <a:alphaModFix/>
          </a:blip>
          <a:stretch>
            <a:fillRect/>
          </a:stretch>
        </p:blipFill>
        <p:spPr>
          <a:xfrm>
            <a:off x="432975" y="2235100"/>
            <a:ext cx="3152626" cy="29084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pic>
        <p:nvPicPr>
          <p:cNvPr id="92" name="Google Shape;92;p17"/>
          <p:cNvPicPr preferRelativeResize="0"/>
          <p:nvPr/>
        </p:nvPicPr>
        <p:blipFill>
          <a:blip r:embed="rId3">
            <a:alphaModFix/>
          </a:blip>
          <a:stretch>
            <a:fillRect/>
          </a:stretch>
        </p:blipFill>
        <p:spPr>
          <a:xfrm>
            <a:off x="6696650" y="1886650"/>
            <a:ext cx="2228850" cy="3086100"/>
          </a:xfrm>
          <a:prstGeom prst="rect">
            <a:avLst/>
          </a:prstGeom>
          <a:noFill/>
          <a:ln>
            <a:noFill/>
          </a:ln>
        </p:spPr>
      </p:pic>
      <p:pic>
        <p:nvPicPr>
          <p:cNvPr id="93" name="Google Shape;93;p17"/>
          <p:cNvPicPr preferRelativeResize="0"/>
          <p:nvPr/>
        </p:nvPicPr>
        <p:blipFill>
          <a:blip r:embed="rId4">
            <a:alphaModFix/>
          </a:blip>
          <a:stretch>
            <a:fillRect/>
          </a:stretch>
        </p:blipFill>
        <p:spPr>
          <a:xfrm>
            <a:off x="152400" y="152400"/>
            <a:ext cx="2905125" cy="2247900"/>
          </a:xfrm>
          <a:prstGeom prst="rect">
            <a:avLst/>
          </a:prstGeom>
          <a:noFill/>
          <a:ln>
            <a:noFill/>
          </a:ln>
        </p:spPr>
      </p:pic>
      <p:pic>
        <p:nvPicPr>
          <p:cNvPr id="94" name="Google Shape;94;p17"/>
          <p:cNvPicPr preferRelativeResize="0"/>
          <p:nvPr/>
        </p:nvPicPr>
        <p:blipFill>
          <a:blip r:embed="rId5">
            <a:alphaModFix/>
          </a:blip>
          <a:stretch>
            <a:fillRect/>
          </a:stretch>
        </p:blipFill>
        <p:spPr>
          <a:xfrm>
            <a:off x="3209925" y="152400"/>
            <a:ext cx="2057400" cy="3028950"/>
          </a:xfrm>
          <a:prstGeom prst="rect">
            <a:avLst/>
          </a:prstGeom>
          <a:noFill/>
          <a:ln>
            <a:noFill/>
          </a:ln>
        </p:spPr>
      </p:pic>
      <p:pic>
        <p:nvPicPr>
          <p:cNvPr id="95" name="Google Shape;95;p17"/>
          <p:cNvPicPr preferRelativeResize="0"/>
          <p:nvPr/>
        </p:nvPicPr>
        <p:blipFill>
          <a:blip r:embed="rId6">
            <a:alphaModFix/>
          </a:blip>
          <a:stretch>
            <a:fillRect/>
          </a:stretch>
        </p:blipFill>
        <p:spPr>
          <a:xfrm>
            <a:off x="4760700" y="1626163"/>
            <a:ext cx="2019300" cy="2924175"/>
          </a:xfrm>
          <a:prstGeom prst="rect">
            <a:avLst/>
          </a:prstGeom>
          <a:noFill/>
          <a:ln>
            <a:noFill/>
          </a:ln>
        </p:spPr>
      </p:pic>
      <p:pic>
        <p:nvPicPr>
          <p:cNvPr id="96" name="Google Shape;96;p17"/>
          <p:cNvPicPr preferRelativeResize="0"/>
          <p:nvPr/>
        </p:nvPicPr>
        <p:blipFill>
          <a:blip r:embed="rId7">
            <a:alphaModFix/>
          </a:blip>
          <a:stretch>
            <a:fillRect/>
          </a:stretch>
        </p:blipFill>
        <p:spPr>
          <a:xfrm>
            <a:off x="152400" y="2552700"/>
            <a:ext cx="1790700" cy="2438400"/>
          </a:xfrm>
          <a:prstGeom prst="rect">
            <a:avLst/>
          </a:prstGeom>
          <a:noFill/>
          <a:ln>
            <a:noFill/>
          </a:ln>
        </p:spPr>
      </p:pic>
      <p:sp>
        <p:nvSpPr>
          <p:cNvPr id="97" name="Google Shape;97;p17"/>
          <p:cNvSpPr txBox="1"/>
          <p:nvPr/>
        </p:nvSpPr>
        <p:spPr>
          <a:xfrm>
            <a:off x="5662300" y="466925"/>
            <a:ext cx="3263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Caveat"/>
                <a:ea typeface="Caveat"/>
                <a:cs typeface="Caveat"/>
                <a:sym typeface="Caveat"/>
              </a:rPr>
              <a:t>Willow Creek Women’s   Hospital</a:t>
            </a:r>
            <a:endParaRPr sz="1800">
              <a:solidFill>
                <a:schemeClr val="dk1"/>
              </a:solidFill>
              <a:latin typeface="Caveat"/>
              <a:ea typeface="Caveat"/>
              <a:cs typeface="Caveat"/>
              <a:sym typeface="Caveat"/>
            </a:endParaRPr>
          </a:p>
          <a:p>
            <a:pPr indent="0" lvl="0" marL="0" rtl="0" algn="l">
              <a:spcBef>
                <a:spcPts val="0"/>
              </a:spcBef>
              <a:spcAft>
                <a:spcPts val="0"/>
              </a:spcAft>
              <a:buNone/>
            </a:pPr>
            <a:r>
              <a:t/>
            </a:r>
            <a:endParaRPr sz="1800">
              <a:solidFill>
                <a:schemeClr val="dk1"/>
              </a:solidFill>
              <a:latin typeface="Open Sans"/>
              <a:ea typeface="Open Sans"/>
              <a:cs typeface="Open Sans"/>
              <a:sym typeface="Open Sans"/>
            </a:endParaRPr>
          </a:p>
        </p:txBody>
      </p:sp>
      <p:pic>
        <p:nvPicPr>
          <p:cNvPr id="98" name="Google Shape;98;p17"/>
          <p:cNvPicPr preferRelativeResize="0"/>
          <p:nvPr/>
        </p:nvPicPr>
        <p:blipFill>
          <a:blip r:embed="rId8">
            <a:alphaModFix/>
          </a:blip>
          <a:stretch>
            <a:fillRect/>
          </a:stretch>
        </p:blipFill>
        <p:spPr>
          <a:xfrm>
            <a:off x="2156000" y="2796138"/>
            <a:ext cx="2057400" cy="22764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pic>
        <p:nvPicPr>
          <p:cNvPr id="103" name="Google Shape;103;p18"/>
          <p:cNvPicPr preferRelativeResize="0"/>
          <p:nvPr/>
        </p:nvPicPr>
        <p:blipFill>
          <a:blip r:embed="rId3">
            <a:alphaModFix/>
          </a:blip>
          <a:stretch>
            <a:fillRect/>
          </a:stretch>
        </p:blipFill>
        <p:spPr>
          <a:xfrm>
            <a:off x="152400" y="152400"/>
            <a:ext cx="3705225" cy="4429125"/>
          </a:xfrm>
          <a:prstGeom prst="rect">
            <a:avLst/>
          </a:prstGeom>
          <a:noFill/>
          <a:ln>
            <a:noFill/>
          </a:ln>
        </p:spPr>
      </p:pic>
      <p:sp>
        <p:nvSpPr>
          <p:cNvPr id="104" name="Google Shape;104;p18"/>
          <p:cNvSpPr txBox="1"/>
          <p:nvPr/>
        </p:nvSpPr>
        <p:spPr>
          <a:xfrm>
            <a:off x="4873200" y="341825"/>
            <a:ext cx="3000000" cy="396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800"/>
              </a:spcAft>
              <a:buNone/>
            </a:pPr>
            <a:r>
              <a:rPr lang="en" sz="1800">
                <a:solidFill>
                  <a:schemeClr val="dk1"/>
                </a:solidFill>
              </a:rPr>
              <a:t>Joined the Tulsa Police Department in 1994 and retired in 2022. She provided the day to day operations management of the forensic nurse examiner program. She was responsible for training programs that facilitated other communities in providing forensic nurse examiner services.</a:t>
            </a:r>
            <a:endParaRPr sz="18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pic>
        <p:nvPicPr>
          <p:cNvPr id="109" name="Google Shape;109;p19"/>
          <p:cNvPicPr preferRelativeResize="0"/>
          <p:nvPr/>
        </p:nvPicPr>
        <p:blipFill>
          <a:blip r:embed="rId3">
            <a:alphaModFix/>
          </a:blip>
          <a:stretch>
            <a:fillRect/>
          </a:stretch>
        </p:blipFill>
        <p:spPr>
          <a:xfrm>
            <a:off x="1305625" y="81650"/>
            <a:ext cx="6912431" cy="483870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0"/>
          <p:cNvSpPr txBox="1"/>
          <p:nvPr/>
        </p:nvSpPr>
        <p:spPr>
          <a:xfrm>
            <a:off x="259650" y="1088050"/>
            <a:ext cx="8655000" cy="350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400" u="sng">
                <a:solidFill>
                  <a:schemeClr val="dk1"/>
                </a:solidFill>
                <a:latin typeface="Roboto"/>
                <a:ea typeface="Roboto"/>
                <a:cs typeface="Roboto"/>
                <a:sym typeface="Roboto"/>
              </a:rPr>
              <a:t>16th Century</a:t>
            </a:r>
            <a:r>
              <a:rPr lang="en" sz="2400">
                <a:solidFill>
                  <a:schemeClr val="dk1"/>
                </a:solidFill>
                <a:latin typeface="Roboto"/>
                <a:ea typeface="Roboto"/>
                <a:cs typeface="Roboto"/>
                <a:sym typeface="Roboto"/>
              </a:rPr>
              <a:t>: forensic medicine focused on cause of death</a:t>
            </a:r>
            <a:endParaRPr sz="2400">
              <a:solidFill>
                <a:schemeClr val="dk1"/>
              </a:solidFill>
              <a:latin typeface="Roboto"/>
              <a:ea typeface="Roboto"/>
              <a:cs typeface="Roboto"/>
              <a:sym typeface="Roboto"/>
            </a:endParaRPr>
          </a:p>
          <a:p>
            <a:pPr indent="0" lvl="0" marL="0" rtl="0" algn="l">
              <a:spcBef>
                <a:spcPts val="0"/>
              </a:spcBef>
              <a:spcAft>
                <a:spcPts val="0"/>
              </a:spcAft>
              <a:buNone/>
            </a:pPr>
            <a:r>
              <a:rPr b="1" lang="en" sz="2400" u="sng">
                <a:solidFill>
                  <a:schemeClr val="dk1"/>
                </a:solidFill>
                <a:latin typeface="Roboto"/>
                <a:ea typeface="Roboto"/>
                <a:cs typeface="Roboto"/>
                <a:sym typeface="Roboto"/>
              </a:rPr>
              <a:t>18th Century</a:t>
            </a:r>
            <a:r>
              <a:rPr lang="en" sz="2400">
                <a:solidFill>
                  <a:schemeClr val="dk1"/>
                </a:solidFill>
                <a:latin typeface="Roboto"/>
                <a:ea typeface="Roboto"/>
                <a:cs typeface="Roboto"/>
                <a:sym typeface="Roboto"/>
              </a:rPr>
              <a:t>: midwives testified in court on matters like (gulp) virginity, pregnancy, and rape.</a:t>
            </a:r>
            <a:endParaRPr sz="2400">
              <a:solidFill>
                <a:schemeClr val="dk1"/>
              </a:solidFill>
              <a:latin typeface="Roboto"/>
              <a:ea typeface="Roboto"/>
              <a:cs typeface="Roboto"/>
              <a:sym typeface="Roboto"/>
            </a:endParaRPr>
          </a:p>
          <a:p>
            <a:pPr indent="0" lvl="0" marL="0" rtl="0" algn="l">
              <a:spcBef>
                <a:spcPts val="0"/>
              </a:spcBef>
              <a:spcAft>
                <a:spcPts val="0"/>
              </a:spcAft>
              <a:buNone/>
            </a:pPr>
            <a:r>
              <a:rPr b="1" lang="en" sz="2400" u="sng">
                <a:solidFill>
                  <a:schemeClr val="dk1"/>
                </a:solidFill>
                <a:latin typeface="Roboto"/>
                <a:ea typeface="Roboto"/>
                <a:cs typeface="Roboto"/>
                <a:sym typeface="Roboto"/>
              </a:rPr>
              <a:t>1992</a:t>
            </a:r>
            <a:r>
              <a:rPr lang="en" sz="2400">
                <a:solidFill>
                  <a:schemeClr val="dk1"/>
                </a:solidFill>
                <a:latin typeface="Roboto"/>
                <a:ea typeface="Roboto"/>
                <a:cs typeface="Roboto"/>
                <a:sym typeface="Roboto"/>
              </a:rPr>
              <a:t>: First certification of Sexual Assault Nurse Examiners (SANE), and a new field was born.</a:t>
            </a:r>
            <a:endParaRPr sz="2400">
              <a:solidFill>
                <a:schemeClr val="dk1"/>
              </a:solidFill>
              <a:latin typeface="Roboto"/>
              <a:ea typeface="Roboto"/>
              <a:cs typeface="Roboto"/>
              <a:sym typeface="Roboto"/>
            </a:endParaRPr>
          </a:p>
          <a:p>
            <a:pPr indent="0" lvl="0" marL="0" rtl="0" algn="l">
              <a:spcBef>
                <a:spcPts val="0"/>
              </a:spcBef>
              <a:spcAft>
                <a:spcPts val="0"/>
              </a:spcAft>
              <a:buNone/>
            </a:pPr>
            <a:r>
              <a:rPr lang="en" sz="2400">
                <a:solidFill>
                  <a:schemeClr val="dk1"/>
                </a:solidFill>
                <a:latin typeface="Roboto"/>
                <a:ea typeface="Roboto"/>
                <a:cs typeface="Roboto"/>
                <a:sym typeface="Roboto"/>
              </a:rPr>
              <a:t>The “mother” of forensic nursing: </a:t>
            </a:r>
            <a:r>
              <a:rPr b="1" lang="en" sz="2400" u="sng">
                <a:solidFill>
                  <a:schemeClr val="dk1"/>
                </a:solidFill>
                <a:latin typeface="Roboto"/>
                <a:ea typeface="Roboto"/>
                <a:cs typeface="Roboto"/>
                <a:sym typeface="Roboto"/>
              </a:rPr>
              <a:t>Virginia Lynch</a:t>
            </a:r>
            <a:r>
              <a:rPr lang="en" sz="2400">
                <a:solidFill>
                  <a:schemeClr val="dk1"/>
                </a:solidFill>
                <a:latin typeface="Roboto"/>
                <a:ea typeface="Roboto"/>
                <a:cs typeface="Roboto"/>
                <a:sym typeface="Roboto"/>
              </a:rPr>
              <a:t> is recognized.</a:t>
            </a:r>
            <a:endParaRPr sz="2400">
              <a:solidFill>
                <a:schemeClr val="dk1"/>
              </a:solidFill>
              <a:latin typeface="Roboto"/>
              <a:ea typeface="Roboto"/>
              <a:cs typeface="Roboto"/>
              <a:sym typeface="Roboto"/>
            </a:endParaRPr>
          </a:p>
          <a:p>
            <a:pPr indent="0" lvl="0" marL="0" rtl="0" algn="l">
              <a:spcBef>
                <a:spcPts val="0"/>
              </a:spcBef>
              <a:spcAft>
                <a:spcPts val="0"/>
              </a:spcAft>
              <a:buNone/>
            </a:pPr>
            <a:r>
              <a:rPr lang="en" sz="2400">
                <a:solidFill>
                  <a:schemeClr val="dk1"/>
                </a:solidFill>
                <a:latin typeface="Roboto"/>
                <a:ea typeface="Roboto"/>
                <a:cs typeface="Roboto"/>
                <a:sym typeface="Roboto"/>
              </a:rPr>
              <a:t>• An emergency room nurse</a:t>
            </a:r>
            <a:endParaRPr sz="2400">
              <a:solidFill>
                <a:schemeClr val="dk1"/>
              </a:solidFill>
              <a:latin typeface="Roboto"/>
              <a:ea typeface="Roboto"/>
              <a:cs typeface="Roboto"/>
              <a:sym typeface="Roboto"/>
            </a:endParaRPr>
          </a:p>
          <a:p>
            <a:pPr indent="0" lvl="0" marL="0" rtl="0" algn="l">
              <a:spcBef>
                <a:spcPts val="0"/>
              </a:spcBef>
              <a:spcAft>
                <a:spcPts val="0"/>
              </a:spcAft>
              <a:buNone/>
            </a:pPr>
            <a:r>
              <a:rPr lang="en" sz="2400">
                <a:solidFill>
                  <a:schemeClr val="dk1"/>
                </a:solidFill>
                <a:latin typeface="Roboto"/>
                <a:ea typeface="Roboto"/>
                <a:cs typeface="Roboto"/>
                <a:sym typeface="Roboto"/>
              </a:rPr>
              <a:t>• Visited a crime lab in 1982</a:t>
            </a:r>
            <a:endParaRPr sz="2400">
              <a:solidFill>
                <a:schemeClr val="dk1"/>
              </a:solidFill>
              <a:latin typeface="Roboto"/>
              <a:ea typeface="Roboto"/>
              <a:cs typeface="Roboto"/>
              <a:sym typeface="Roboto"/>
            </a:endParaRPr>
          </a:p>
          <a:p>
            <a:pPr indent="0" lvl="0" marL="0" rtl="0" algn="l">
              <a:spcBef>
                <a:spcPts val="0"/>
              </a:spcBef>
              <a:spcAft>
                <a:spcPts val="0"/>
              </a:spcAft>
              <a:buNone/>
            </a:pPr>
            <a:r>
              <a:rPr lang="en" sz="2400">
                <a:solidFill>
                  <a:schemeClr val="dk1"/>
                </a:solidFill>
                <a:latin typeface="Roboto"/>
                <a:ea typeface="Roboto"/>
                <a:cs typeface="Roboto"/>
                <a:sym typeface="Roboto"/>
              </a:rPr>
              <a:t>• Became obsessed with forensics</a:t>
            </a:r>
            <a:endParaRPr sz="2400">
              <a:solidFill>
                <a:schemeClr val="dk1"/>
              </a:solidFill>
              <a:latin typeface="Roboto"/>
              <a:ea typeface="Roboto"/>
              <a:cs typeface="Roboto"/>
              <a:sym typeface="Roboto"/>
            </a:endParaRPr>
          </a:p>
        </p:txBody>
      </p:sp>
      <p:sp>
        <p:nvSpPr>
          <p:cNvPr id="115" name="Google Shape;115;p20"/>
          <p:cNvSpPr txBox="1"/>
          <p:nvPr/>
        </p:nvSpPr>
        <p:spPr>
          <a:xfrm>
            <a:off x="1527000" y="197850"/>
            <a:ext cx="61203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chemeClr val="accent5"/>
                </a:solidFill>
                <a:latin typeface="Roboto Slab"/>
                <a:ea typeface="Roboto Slab"/>
                <a:cs typeface="Roboto Slab"/>
                <a:sym typeface="Roboto Slab"/>
              </a:rPr>
              <a:t>History of Forensic Nursing</a:t>
            </a:r>
            <a:endParaRPr sz="3000">
              <a:solidFill>
                <a:schemeClr val="accent5"/>
              </a:solidFill>
              <a:latin typeface="Roboto Slab"/>
              <a:ea typeface="Roboto Slab"/>
              <a:cs typeface="Roboto Slab"/>
              <a:sym typeface="Roboto Slab"/>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1"/>
          <p:cNvSpPr txBox="1"/>
          <p:nvPr/>
        </p:nvSpPr>
        <p:spPr>
          <a:xfrm>
            <a:off x="3177600" y="516900"/>
            <a:ext cx="5791800" cy="3740400"/>
          </a:xfrm>
          <a:prstGeom prst="rect">
            <a:avLst/>
          </a:prstGeom>
          <a:noFill/>
          <a:ln>
            <a:noFill/>
          </a:ln>
        </p:spPr>
        <p:txBody>
          <a:bodyPr anchorCtr="0" anchor="t" bIns="91425" lIns="91425" spcFirstLastPara="1" rIns="91425" wrap="square" tIns="91425">
            <a:spAutoFit/>
          </a:bodyPr>
          <a:lstStyle/>
          <a:p>
            <a:pPr indent="0" lvl="0" marL="457200" rtl="0" algn="ctr">
              <a:spcBef>
                <a:spcPts val="0"/>
              </a:spcBef>
              <a:spcAft>
                <a:spcPts val="0"/>
              </a:spcAft>
              <a:buNone/>
            </a:pPr>
            <a:r>
              <a:rPr lang="en" sz="2400">
                <a:solidFill>
                  <a:schemeClr val="dk1"/>
                </a:solidFill>
                <a:latin typeface="Roboto"/>
                <a:ea typeface="Roboto"/>
                <a:cs typeface="Roboto"/>
                <a:sym typeface="Roboto"/>
              </a:rPr>
              <a:t>Virginia Lynch</a:t>
            </a:r>
            <a:endParaRPr sz="2400">
              <a:solidFill>
                <a:schemeClr val="dk1"/>
              </a:solidFill>
              <a:latin typeface="Roboto"/>
              <a:ea typeface="Roboto"/>
              <a:cs typeface="Roboto"/>
              <a:sym typeface="Roboto"/>
            </a:endParaRPr>
          </a:p>
          <a:p>
            <a:pPr indent="0" lvl="0" marL="457200" rtl="0" algn="ctr">
              <a:spcBef>
                <a:spcPts val="0"/>
              </a:spcBef>
              <a:spcAft>
                <a:spcPts val="0"/>
              </a:spcAft>
              <a:buNone/>
            </a:pPr>
            <a:r>
              <a:t/>
            </a:r>
            <a:endParaRPr sz="2400">
              <a:solidFill>
                <a:schemeClr val="dk1"/>
              </a:solidFill>
              <a:latin typeface="Roboto"/>
              <a:ea typeface="Roboto"/>
              <a:cs typeface="Roboto"/>
              <a:sym typeface="Roboto"/>
            </a:endParaRPr>
          </a:p>
          <a:p>
            <a:pPr indent="0" lvl="0" marL="457200" rtl="0" algn="ctr">
              <a:spcBef>
                <a:spcPts val="0"/>
              </a:spcBef>
              <a:spcAft>
                <a:spcPts val="0"/>
              </a:spcAft>
              <a:buNone/>
            </a:pPr>
            <a:r>
              <a:rPr lang="en" sz="2400">
                <a:solidFill>
                  <a:schemeClr val="dk1"/>
                </a:solidFill>
                <a:latin typeface="Roboto"/>
                <a:ea typeface="Roboto"/>
                <a:cs typeface="Roboto"/>
                <a:sym typeface="Roboto"/>
              </a:rPr>
              <a:t>"</a:t>
            </a:r>
            <a:r>
              <a:rPr i="1" lang="en" sz="2400">
                <a:solidFill>
                  <a:schemeClr val="dk1"/>
                </a:solidFill>
                <a:latin typeface="Roboto"/>
                <a:ea typeface="Roboto"/>
                <a:cs typeface="Roboto"/>
                <a:sym typeface="Roboto"/>
              </a:rPr>
              <a:t>Clinical Forensic Nursing: A Descriptive Study in Role Development</a:t>
            </a:r>
            <a:r>
              <a:rPr lang="en" sz="2400">
                <a:solidFill>
                  <a:schemeClr val="dk1"/>
                </a:solidFill>
                <a:latin typeface="Roboto"/>
                <a:ea typeface="Roboto"/>
                <a:cs typeface="Roboto"/>
                <a:sym typeface="Roboto"/>
              </a:rPr>
              <a:t>"</a:t>
            </a:r>
            <a:endParaRPr sz="2400">
              <a:solidFill>
                <a:schemeClr val="dk1"/>
              </a:solidFill>
              <a:latin typeface="Roboto"/>
              <a:ea typeface="Roboto"/>
              <a:cs typeface="Roboto"/>
              <a:sym typeface="Roboto"/>
            </a:endParaRPr>
          </a:p>
          <a:p>
            <a:pPr indent="0" lvl="0" marL="0" rtl="0" algn="ctr">
              <a:spcBef>
                <a:spcPts val="0"/>
              </a:spcBef>
              <a:spcAft>
                <a:spcPts val="0"/>
              </a:spcAft>
              <a:buNone/>
            </a:pPr>
            <a:r>
              <a:t/>
            </a:r>
            <a:endParaRPr sz="2400">
              <a:solidFill>
                <a:schemeClr val="dk1"/>
              </a:solidFill>
              <a:latin typeface="Roboto"/>
              <a:ea typeface="Roboto"/>
              <a:cs typeface="Roboto"/>
              <a:sym typeface="Roboto"/>
            </a:endParaRPr>
          </a:p>
          <a:p>
            <a:pPr indent="0" lvl="0" marL="0" rtl="0" algn="ctr">
              <a:spcBef>
                <a:spcPts val="0"/>
              </a:spcBef>
              <a:spcAft>
                <a:spcPts val="0"/>
              </a:spcAft>
              <a:buNone/>
            </a:pPr>
            <a:r>
              <a:rPr lang="en" sz="2400">
                <a:solidFill>
                  <a:schemeClr val="dk1"/>
                </a:solidFill>
                <a:latin typeface="Roboto"/>
                <a:ea typeface="Roboto"/>
                <a:cs typeface="Roboto"/>
                <a:sym typeface="Roboto"/>
              </a:rPr>
              <a:t>Visionary</a:t>
            </a:r>
            <a:endParaRPr sz="2400">
              <a:solidFill>
                <a:schemeClr val="dk1"/>
              </a:solidFill>
              <a:latin typeface="Roboto"/>
              <a:ea typeface="Roboto"/>
              <a:cs typeface="Roboto"/>
              <a:sym typeface="Roboto"/>
            </a:endParaRPr>
          </a:p>
          <a:p>
            <a:pPr indent="0" lvl="0" marL="0" rtl="0" algn="ctr">
              <a:spcBef>
                <a:spcPts val="0"/>
              </a:spcBef>
              <a:spcAft>
                <a:spcPts val="0"/>
              </a:spcAft>
              <a:buNone/>
            </a:pPr>
            <a:r>
              <a:rPr lang="en" sz="2400">
                <a:solidFill>
                  <a:schemeClr val="dk1"/>
                </a:solidFill>
                <a:latin typeface="Roboto"/>
                <a:ea typeface="Roboto"/>
                <a:cs typeface="Roboto"/>
                <a:sym typeface="Roboto"/>
              </a:rPr>
              <a:t>Pioneer</a:t>
            </a:r>
            <a:endParaRPr sz="2400">
              <a:solidFill>
                <a:schemeClr val="dk1"/>
              </a:solidFill>
              <a:latin typeface="Roboto"/>
              <a:ea typeface="Roboto"/>
              <a:cs typeface="Roboto"/>
              <a:sym typeface="Roboto"/>
            </a:endParaRPr>
          </a:p>
          <a:p>
            <a:pPr indent="0" lvl="0" marL="0" rtl="0" algn="ctr">
              <a:spcBef>
                <a:spcPts val="0"/>
              </a:spcBef>
              <a:spcAft>
                <a:spcPts val="0"/>
              </a:spcAft>
              <a:buNone/>
            </a:pPr>
            <a:r>
              <a:rPr lang="en" sz="2400">
                <a:solidFill>
                  <a:schemeClr val="dk1"/>
                </a:solidFill>
                <a:latin typeface="Roboto"/>
                <a:ea typeface="Roboto"/>
                <a:cs typeface="Roboto"/>
                <a:sym typeface="Roboto"/>
              </a:rPr>
              <a:t>Researcher</a:t>
            </a:r>
            <a:endParaRPr sz="2400">
              <a:solidFill>
                <a:schemeClr val="dk1"/>
              </a:solidFill>
              <a:latin typeface="Roboto"/>
              <a:ea typeface="Roboto"/>
              <a:cs typeface="Roboto"/>
              <a:sym typeface="Roboto"/>
            </a:endParaRPr>
          </a:p>
          <a:p>
            <a:pPr indent="0" lvl="0" marL="0" rtl="0" algn="ctr">
              <a:spcBef>
                <a:spcPts val="0"/>
              </a:spcBef>
              <a:spcAft>
                <a:spcPts val="0"/>
              </a:spcAft>
              <a:buNone/>
            </a:pPr>
            <a:r>
              <a:rPr lang="en" sz="2400">
                <a:solidFill>
                  <a:schemeClr val="dk1"/>
                </a:solidFill>
                <a:latin typeface="Roboto"/>
                <a:ea typeface="Roboto"/>
                <a:cs typeface="Roboto"/>
                <a:sym typeface="Roboto"/>
              </a:rPr>
              <a:t>Educator</a:t>
            </a:r>
            <a:endParaRPr sz="2400">
              <a:solidFill>
                <a:schemeClr val="dk1"/>
              </a:solidFill>
              <a:latin typeface="Roboto"/>
              <a:ea typeface="Roboto"/>
              <a:cs typeface="Roboto"/>
              <a:sym typeface="Roboto"/>
            </a:endParaRPr>
          </a:p>
          <a:p>
            <a:pPr indent="0" lvl="0" marL="0" rtl="0" algn="ctr">
              <a:spcBef>
                <a:spcPts val="0"/>
              </a:spcBef>
              <a:spcAft>
                <a:spcPts val="0"/>
              </a:spcAft>
              <a:buNone/>
            </a:pPr>
            <a:r>
              <a:t/>
            </a:r>
            <a:endParaRPr sz="1500">
              <a:solidFill>
                <a:schemeClr val="dk1"/>
              </a:solidFill>
              <a:latin typeface="Roboto"/>
              <a:ea typeface="Roboto"/>
              <a:cs typeface="Roboto"/>
              <a:sym typeface="Roboto"/>
            </a:endParaRPr>
          </a:p>
        </p:txBody>
      </p:sp>
      <p:pic>
        <p:nvPicPr>
          <p:cNvPr id="121" name="Google Shape;121;p21"/>
          <p:cNvPicPr preferRelativeResize="0"/>
          <p:nvPr/>
        </p:nvPicPr>
        <p:blipFill>
          <a:blip r:embed="rId3">
            <a:alphaModFix/>
          </a:blip>
          <a:stretch>
            <a:fillRect/>
          </a:stretch>
        </p:blipFill>
        <p:spPr>
          <a:xfrm>
            <a:off x="152400" y="152400"/>
            <a:ext cx="2884397" cy="48387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pic>
        <p:nvPicPr>
          <p:cNvPr id="126" name="Google Shape;126;p22"/>
          <p:cNvPicPr preferRelativeResize="0"/>
          <p:nvPr/>
        </p:nvPicPr>
        <p:blipFill>
          <a:blip r:embed="rId3">
            <a:alphaModFix/>
          </a:blip>
          <a:stretch>
            <a:fillRect/>
          </a:stretch>
        </p:blipFill>
        <p:spPr>
          <a:xfrm>
            <a:off x="152400" y="152400"/>
            <a:ext cx="2419350" cy="2705100"/>
          </a:xfrm>
          <a:prstGeom prst="rect">
            <a:avLst/>
          </a:prstGeom>
          <a:noFill/>
          <a:ln>
            <a:noFill/>
          </a:ln>
        </p:spPr>
      </p:pic>
      <p:pic>
        <p:nvPicPr>
          <p:cNvPr id="127" name="Google Shape;127;p22"/>
          <p:cNvPicPr preferRelativeResize="0"/>
          <p:nvPr/>
        </p:nvPicPr>
        <p:blipFill>
          <a:blip r:embed="rId4">
            <a:alphaModFix/>
          </a:blip>
          <a:stretch>
            <a:fillRect/>
          </a:stretch>
        </p:blipFill>
        <p:spPr>
          <a:xfrm>
            <a:off x="2724150" y="152400"/>
            <a:ext cx="2371725" cy="2428875"/>
          </a:xfrm>
          <a:prstGeom prst="rect">
            <a:avLst/>
          </a:prstGeom>
          <a:noFill/>
          <a:ln>
            <a:noFill/>
          </a:ln>
        </p:spPr>
      </p:pic>
      <p:pic>
        <p:nvPicPr>
          <p:cNvPr id="128" name="Google Shape;128;p22"/>
          <p:cNvPicPr preferRelativeResize="0"/>
          <p:nvPr/>
        </p:nvPicPr>
        <p:blipFill>
          <a:blip r:embed="rId5">
            <a:alphaModFix/>
          </a:blip>
          <a:stretch>
            <a:fillRect/>
          </a:stretch>
        </p:blipFill>
        <p:spPr>
          <a:xfrm>
            <a:off x="5248275" y="152400"/>
            <a:ext cx="2628900" cy="2562225"/>
          </a:xfrm>
          <a:prstGeom prst="rect">
            <a:avLst/>
          </a:prstGeom>
          <a:noFill/>
          <a:ln>
            <a:noFill/>
          </a:ln>
        </p:spPr>
      </p:pic>
      <p:pic>
        <p:nvPicPr>
          <p:cNvPr id="129" name="Google Shape;129;p22"/>
          <p:cNvPicPr preferRelativeResize="0"/>
          <p:nvPr/>
        </p:nvPicPr>
        <p:blipFill>
          <a:blip r:embed="rId6">
            <a:alphaModFix/>
          </a:blip>
          <a:stretch>
            <a:fillRect/>
          </a:stretch>
        </p:blipFill>
        <p:spPr>
          <a:xfrm>
            <a:off x="2724150" y="2867025"/>
            <a:ext cx="3619362" cy="21240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pic>
        <p:nvPicPr>
          <p:cNvPr id="134" name="Google Shape;134;p23"/>
          <p:cNvPicPr preferRelativeResize="0"/>
          <p:nvPr/>
        </p:nvPicPr>
        <p:blipFill>
          <a:blip r:embed="rId3">
            <a:alphaModFix/>
          </a:blip>
          <a:stretch>
            <a:fillRect/>
          </a:stretch>
        </p:blipFill>
        <p:spPr>
          <a:xfrm>
            <a:off x="214150" y="205350"/>
            <a:ext cx="2524125" cy="2476500"/>
          </a:xfrm>
          <a:prstGeom prst="rect">
            <a:avLst/>
          </a:prstGeom>
          <a:noFill/>
          <a:ln>
            <a:noFill/>
          </a:ln>
        </p:spPr>
      </p:pic>
      <p:sp>
        <p:nvSpPr>
          <p:cNvPr id="135" name="Google Shape;135;p23"/>
          <p:cNvSpPr txBox="1"/>
          <p:nvPr/>
        </p:nvSpPr>
        <p:spPr>
          <a:xfrm>
            <a:off x="4736450" y="1531950"/>
            <a:ext cx="3729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Open Sans"/>
                <a:ea typeface="Open Sans"/>
                <a:cs typeface="Open Sans"/>
                <a:sym typeface="Open Sans"/>
              </a:rPr>
              <a:t>How did I get started?  AGAIN</a:t>
            </a:r>
            <a:endParaRPr sz="1800">
              <a:solidFill>
                <a:schemeClr val="dk1"/>
              </a:solidFill>
              <a:latin typeface="Open Sans"/>
              <a:ea typeface="Open Sans"/>
              <a:cs typeface="Open Sans"/>
              <a:sym typeface="Open Sans"/>
            </a:endParaRPr>
          </a:p>
        </p:txBody>
      </p:sp>
      <p:pic>
        <p:nvPicPr>
          <p:cNvPr id="136" name="Google Shape;136;p23"/>
          <p:cNvPicPr preferRelativeResize="0"/>
          <p:nvPr/>
        </p:nvPicPr>
        <p:blipFill>
          <a:blip r:embed="rId4">
            <a:alphaModFix/>
          </a:blip>
          <a:stretch>
            <a:fillRect/>
          </a:stretch>
        </p:blipFill>
        <p:spPr>
          <a:xfrm>
            <a:off x="214150" y="3116550"/>
            <a:ext cx="8837699" cy="15716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pic>
        <p:nvPicPr>
          <p:cNvPr id="141" name="Google Shape;141;p24"/>
          <p:cNvPicPr preferRelativeResize="0"/>
          <p:nvPr/>
        </p:nvPicPr>
        <p:blipFill>
          <a:blip r:embed="rId3">
            <a:alphaModFix/>
          </a:blip>
          <a:stretch>
            <a:fillRect/>
          </a:stretch>
        </p:blipFill>
        <p:spPr>
          <a:xfrm>
            <a:off x="152400" y="152400"/>
            <a:ext cx="2028825" cy="3200400"/>
          </a:xfrm>
          <a:prstGeom prst="rect">
            <a:avLst/>
          </a:prstGeom>
          <a:noFill/>
          <a:ln>
            <a:noFill/>
          </a:ln>
        </p:spPr>
      </p:pic>
      <p:sp>
        <p:nvSpPr>
          <p:cNvPr id="142" name="Google Shape;142;p24"/>
          <p:cNvSpPr txBox="1"/>
          <p:nvPr/>
        </p:nvSpPr>
        <p:spPr>
          <a:xfrm>
            <a:off x="4697025" y="607225"/>
            <a:ext cx="4021500" cy="129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Open Sans"/>
                <a:ea typeface="Open Sans"/>
                <a:cs typeface="Open Sans"/>
                <a:sym typeface="Open Sans"/>
              </a:rPr>
              <a:t>I met Sherrie Searcy at a Hospital Conference about hospital’s response to Sexual assault.  And she got me interested again…</a:t>
            </a:r>
            <a:endParaRPr sz="1800">
              <a:solidFill>
                <a:schemeClr val="dk1"/>
              </a:solidFill>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pic>
        <p:nvPicPr>
          <p:cNvPr id="147" name="Google Shape;147;p25"/>
          <p:cNvPicPr preferRelativeResize="0"/>
          <p:nvPr/>
        </p:nvPicPr>
        <p:blipFill>
          <a:blip r:embed="rId3">
            <a:alphaModFix/>
          </a:blip>
          <a:stretch>
            <a:fillRect/>
          </a:stretch>
        </p:blipFill>
        <p:spPr>
          <a:xfrm>
            <a:off x="152400" y="152400"/>
            <a:ext cx="2771775" cy="2095500"/>
          </a:xfrm>
          <a:prstGeom prst="rect">
            <a:avLst/>
          </a:prstGeom>
          <a:noFill/>
          <a:ln>
            <a:noFill/>
          </a:ln>
        </p:spPr>
      </p:pic>
      <p:pic>
        <p:nvPicPr>
          <p:cNvPr id="148" name="Google Shape;148;p25"/>
          <p:cNvPicPr preferRelativeResize="0"/>
          <p:nvPr/>
        </p:nvPicPr>
        <p:blipFill>
          <a:blip r:embed="rId4">
            <a:alphaModFix/>
          </a:blip>
          <a:stretch>
            <a:fillRect/>
          </a:stretch>
        </p:blipFill>
        <p:spPr>
          <a:xfrm>
            <a:off x="3076575" y="152400"/>
            <a:ext cx="2733675" cy="2257425"/>
          </a:xfrm>
          <a:prstGeom prst="rect">
            <a:avLst/>
          </a:prstGeom>
          <a:noFill/>
          <a:ln>
            <a:noFill/>
          </a:ln>
        </p:spPr>
      </p:pic>
      <p:pic>
        <p:nvPicPr>
          <p:cNvPr id="149" name="Google Shape;149;p25"/>
          <p:cNvPicPr preferRelativeResize="0"/>
          <p:nvPr/>
        </p:nvPicPr>
        <p:blipFill>
          <a:blip r:embed="rId5">
            <a:alphaModFix/>
          </a:blip>
          <a:stretch>
            <a:fillRect/>
          </a:stretch>
        </p:blipFill>
        <p:spPr>
          <a:xfrm>
            <a:off x="152400" y="2562225"/>
            <a:ext cx="1927813" cy="2428875"/>
          </a:xfrm>
          <a:prstGeom prst="rect">
            <a:avLst/>
          </a:prstGeom>
          <a:noFill/>
          <a:ln>
            <a:noFill/>
          </a:ln>
        </p:spPr>
      </p:pic>
      <p:pic>
        <p:nvPicPr>
          <p:cNvPr id="150" name="Google Shape;150;p25"/>
          <p:cNvPicPr preferRelativeResize="0"/>
          <p:nvPr/>
        </p:nvPicPr>
        <p:blipFill>
          <a:blip r:embed="rId6">
            <a:alphaModFix/>
          </a:blip>
          <a:stretch>
            <a:fillRect/>
          </a:stretch>
        </p:blipFill>
        <p:spPr>
          <a:xfrm>
            <a:off x="5962650" y="152400"/>
            <a:ext cx="2114550" cy="3038475"/>
          </a:xfrm>
          <a:prstGeom prst="rect">
            <a:avLst/>
          </a:prstGeom>
          <a:noFill/>
          <a:ln>
            <a:noFill/>
          </a:ln>
        </p:spPr>
      </p:pic>
      <p:pic>
        <p:nvPicPr>
          <p:cNvPr id="151" name="Google Shape;151;p25"/>
          <p:cNvPicPr preferRelativeResize="0"/>
          <p:nvPr/>
        </p:nvPicPr>
        <p:blipFill>
          <a:blip r:embed="rId7">
            <a:alphaModFix/>
          </a:blip>
          <a:stretch>
            <a:fillRect/>
          </a:stretch>
        </p:blipFill>
        <p:spPr>
          <a:xfrm>
            <a:off x="2232613" y="2562225"/>
            <a:ext cx="1780169" cy="2428875"/>
          </a:xfrm>
          <a:prstGeom prst="rect">
            <a:avLst/>
          </a:prstGeom>
          <a:noFill/>
          <a:ln>
            <a:noFill/>
          </a:ln>
        </p:spPr>
      </p:pic>
      <p:pic>
        <p:nvPicPr>
          <p:cNvPr id="152" name="Google Shape;152;p25"/>
          <p:cNvPicPr preferRelativeResize="0"/>
          <p:nvPr/>
        </p:nvPicPr>
        <p:blipFill>
          <a:blip r:embed="rId8">
            <a:alphaModFix/>
          </a:blip>
          <a:stretch>
            <a:fillRect/>
          </a:stretch>
        </p:blipFill>
        <p:spPr>
          <a:xfrm>
            <a:off x="4118675" y="2038350"/>
            <a:ext cx="2152650" cy="3105150"/>
          </a:xfrm>
          <a:prstGeom prst="rect">
            <a:avLst/>
          </a:prstGeom>
          <a:noFill/>
          <a:ln>
            <a:noFill/>
          </a:ln>
        </p:spPr>
      </p:pic>
      <p:pic>
        <p:nvPicPr>
          <p:cNvPr id="153" name="Google Shape;153;p25"/>
          <p:cNvPicPr preferRelativeResize="0"/>
          <p:nvPr/>
        </p:nvPicPr>
        <p:blipFill>
          <a:blip r:embed="rId9">
            <a:alphaModFix/>
          </a:blip>
          <a:stretch>
            <a:fillRect/>
          </a:stretch>
        </p:blipFill>
        <p:spPr>
          <a:xfrm>
            <a:off x="6423725" y="3343275"/>
            <a:ext cx="1469682" cy="16478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pic>
        <p:nvPicPr>
          <p:cNvPr id="158" name="Google Shape;158;p26"/>
          <p:cNvPicPr preferRelativeResize="0"/>
          <p:nvPr/>
        </p:nvPicPr>
        <p:blipFill>
          <a:blip r:embed="rId3">
            <a:alphaModFix/>
          </a:blip>
          <a:stretch>
            <a:fillRect/>
          </a:stretch>
        </p:blipFill>
        <p:spPr>
          <a:xfrm>
            <a:off x="152400" y="152400"/>
            <a:ext cx="2286000" cy="3152775"/>
          </a:xfrm>
          <a:prstGeom prst="rect">
            <a:avLst/>
          </a:prstGeom>
          <a:noFill/>
          <a:ln>
            <a:noFill/>
          </a:ln>
        </p:spPr>
      </p:pic>
      <p:pic>
        <p:nvPicPr>
          <p:cNvPr id="159" name="Google Shape;159;p26"/>
          <p:cNvPicPr preferRelativeResize="0"/>
          <p:nvPr/>
        </p:nvPicPr>
        <p:blipFill>
          <a:blip r:embed="rId4">
            <a:alphaModFix/>
          </a:blip>
          <a:stretch>
            <a:fillRect/>
          </a:stretch>
        </p:blipFill>
        <p:spPr>
          <a:xfrm>
            <a:off x="152400" y="2742625"/>
            <a:ext cx="2876550" cy="2266950"/>
          </a:xfrm>
          <a:prstGeom prst="rect">
            <a:avLst/>
          </a:prstGeom>
          <a:noFill/>
          <a:ln>
            <a:noFill/>
          </a:ln>
        </p:spPr>
      </p:pic>
      <p:pic>
        <p:nvPicPr>
          <p:cNvPr id="160" name="Google Shape;160;p26"/>
          <p:cNvPicPr preferRelativeResize="0"/>
          <p:nvPr/>
        </p:nvPicPr>
        <p:blipFill>
          <a:blip r:embed="rId5">
            <a:alphaModFix/>
          </a:blip>
          <a:stretch>
            <a:fillRect/>
          </a:stretch>
        </p:blipFill>
        <p:spPr>
          <a:xfrm>
            <a:off x="3356038" y="122775"/>
            <a:ext cx="2362200" cy="3343275"/>
          </a:xfrm>
          <a:prstGeom prst="rect">
            <a:avLst/>
          </a:prstGeom>
          <a:noFill/>
          <a:ln>
            <a:noFill/>
          </a:ln>
        </p:spPr>
      </p:pic>
      <p:pic>
        <p:nvPicPr>
          <p:cNvPr id="161" name="Google Shape;161;p26"/>
          <p:cNvPicPr preferRelativeResize="0"/>
          <p:nvPr/>
        </p:nvPicPr>
        <p:blipFill>
          <a:blip r:embed="rId6">
            <a:alphaModFix/>
          </a:blip>
          <a:stretch>
            <a:fillRect/>
          </a:stretch>
        </p:blipFill>
        <p:spPr>
          <a:xfrm>
            <a:off x="3151575" y="3860175"/>
            <a:ext cx="2409825" cy="1009650"/>
          </a:xfrm>
          <a:prstGeom prst="rect">
            <a:avLst/>
          </a:prstGeom>
          <a:noFill/>
          <a:ln>
            <a:noFill/>
          </a:ln>
        </p:spPr>
      </p:pic>
      <p:pic>
        <p:nvPicPr>
          <p:cNvPr id="162" name="Google Shape;162;p26"/>
          <p:cNvPicPr preferRelativeResize="0"/>
          <p:nvPr/>
        </p:nvPicPr>
        <p:blipFill>
          <a:blip r:embed="rId7">
            <a:alphaModFix/>
          </a:blip>
          <a:stretch>
            <a:fillRect/>
          </a:stretch>
        </p:blipFill>
        <p:spPr>
          <a:xfrm>
            <a:off x="6037363" y="63038"/>
            <a:ext cx="2381250" cy="2047875"/>
          </a:xfrm>
          <a:prstGeom prst="rect">
            <a:avLst/>
          </a:prstGeom>
          <a:noFill/>
          <a:ln>
            <a:noFill/>
          </a:ln>
        </p:spPr>
      </p:pic>
      <p:pic>
        <p:nvPicPr>
          <p:cNvPr id="163" name="Google Shape;163;p26"/>
          <p:cNvPicPr preferRelativeResize="0"/>
          <p:nvPr/>
        </p:nvPicPr>
        <p:blipFill>
          <a:blip r:embed="rId8">
            <a:alphaModFix/>
          </a:blip>
          <a:stretch>
            <a:fillRect/>
          </a:stretch>
        </p:blipFill>
        <p:spPr>
          <a:xfrm>
            <a:off x="6635863" y="2428863"/>
            <a:ext cx="2295525" cy="27146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7"/>
          <p:cNvSpPr txBox="1"/>
          <p:nvPr>
            <p:ph type="title"/>
          </p:nvPr>
        </p:nvSpPr>
        <p:spPr>
          <a:xfrm>
            <a:off x="265500" y="929275"/>
            <a:ext cx="4045200" cy="17862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How did I get into the </a:t>
            </a:r>
            <a:endParaRPr/>
          </a:p>
          <a:p>
            <a:pPr indent="0" lvl="0" marL="0" rtl="0" algn="ctr">
              <a:spcBef>
                <a:spcPts val="0"/>
              </a:spcBef>
              <a:spcAft>
                <a:spcPts val="0"/>
              </a:spcAft>
              <a:buNone/>
            </a:pPr>
            <a:r>
              <a:rPr lang="en"/>
              <a:t>SANE world</a:t>
            </a:r>
            <a:endParaRPr/>
          </a:p>
        </p:txBody>
      </p:sp>
      <p:sp>
        <p:nvSpPr>
          <p:cNvPr id="169" name="Google Shape;169;p27"/>
          <p:cNvSpPr txBox="1"/>
          <p:nvPr>
            <p:ph idx="1" type="subTitle"/>
          </p:nvPr>
        </p:nvSpPr>
        <p:spPr>
          <a:xfrm>
            <a:off x="1159600" y="3898405"/>
            <a:ext cx="278100" cy="106200"/>
          </a:xfrm>
          <a:prstGeom prst="rect">
            <a:avLst/>
          </a:prstGeom>
        </p:spPr>
        <p:txBody>
          <a:bodyPr anchorCtr="0" anchor="t" bIns="91425" lIns="91425" spcFirstLastPara="1" rIns="91425" wrap="square" tIns="91425">
            <a:normAutofit fontScale="25000" lnSpcReduction="20000"/>
          </a:bodyPr>
          <a:lstStyle/>
          <a:p>
            <a:pPr indent="0" lvl="0" marL="0" rtl="0" algn="ctr">
              <a:spcBef>
                <a:spcPts val="0"/>
              </a:spcBef>
              <a:spcAft>
                <a:spcPts val="0"/>
              </a:spcAft>
              <a:buNone/>
            </a:pPr>
            <a:r>
              <a:t/>
            </a:r>
            <a:endParaRPr/>
          </a:p>
        </p:txBody>
      </p:sp>
      <p:sp>
        <p:nvSpPr>
          <p:cNvPr id="170" name="Google Shape;170;p27"/>
          <p:cNvSpPr txBox="1"/>
          <p:nvPr>
            <p:ph idx="2" type="body"/>
          </p:nvPr>
        </p:nvSpPr>
        <p:spPr>
          <a:xfrm>
            <a:off x="4939500" y="1726850"/>
            <a:ext cx="3837000" cy="2692500"/>
          </a:xfrm>
          <a:prstGeom prst="rect">
            <a:avLst/>
          </a:prstGeom>
        </p:spPr>
        <p:txBody>
          <a:bodyPr anchorCtr="0" anchor="ctr" bIns="91425" lIns="91425" spcFirstLastPara="1" rIns="91425" wrap="square" tIns="91425">
            <a:normAutofit/>
          </a:bodyPr>
          <a:lstStyle/>
          <a:p>
            <a:pPr indent="0" lvl="0" marL="0" rtl="0" algn="l">
              <a:spcBef>
                <a:spcPts val="0"/>
              </a:spcBef>
              <a:spcAft>
                <a:spcPts val="1200"/>
              </a:spcAft>
              <a:buNone/>
            </a:pPr>
            <a:r>
              <a:t/>
            </a:r>
            <a:endParaRPr/>
          </a:p>
        </p:txBody>
      </p:sp>
      <p:pic>
        <p:nvPicPr>
          <p:cNvPr id="171" name="Google Shape;171;p27"/>
          <p:cNvPicPr preferRelativeResize="0"/>
          <p:nvPr/>
        </p:nvPicPr>
        <p:blipFill>
          <a:blip r:embed="rId3">
            <a:alphaModFix/>
          </a:blip>
          <a:stretch>
            <a:fillRect/>
          </a:stretch>
        </p:blipFill>
        <p:spPr>
          <a:xfrm>
            <a:off x="876865" y="2890422"/>
            <a:ext cx="2543185" cy="1643650"/>
          </a:xfrm>
          <a:prstGeom prst="rect">
            <a:avLst/>
          </a:prstGeom>
          <a:noFill/>
          <a:ln>
            <a:noFill/>
          </a:ln>
        </p:spPr>
      </p:pic>
      <p:pic>
        <p:nvPicPr>
          <p:cNvPr id="172" name="Google Shape;172;p27"/>
          <p:cNvPicPr preferRelativeResize="0"/>
          <p:nvPr/>
        </p:nvPicPr>
        <p:blipFill>
          <a:blip r:embed="rId4">
            <a:alphaModFix/>
          </a:blip>
          <a:stretch>
            <a:fillRect/>
          </a:stretch>
        </p:blipFill>
        <p:spPr>
          <a:xfrm>
            <a:off x="6867513" y="-12"/>
            <a:ext cx="2276475" cy="3057525"/>
          </a:xfrm>
          <a:prstGeom prst="rect">
            <a:avLst/>
          </a:prstGeom>
          <a:noFill/>
          <a:ln>
            <a:noFill/>
          </a:ln>
        </p:spPr>
      </p:pic>
      <p:pic>
        <p:nvPicPr>
          <p:cNvPr id="173" name="Google Shape;173;p27"/>
          <p:cNvPicPr preferRelativeResize="0"/>
          <p:nvPr/>
        </p:nvPicPr>
        <p:blipFill>
          <a:blip r:embed="rId5">
            <a:alphaModFix/>
          </a:blip>
          <a:stretch>
            <a:fillRect/>
          </a:stretch>
        </p:blipFill>
        <p:spPr>
          <a:xfrm>
            <a:off x="4744050" y="2637238"/>
            <a:ext cx="3200400" cy="2390775"/>
          </a:xfrm>
          <a:prstGeom prst="rect">
            <a:avLst/>
          </a:prstGeom>
          <a:noFill/>
          <a:ln>
            <a:noFill/>
          </a:ln>
        </p:spPr>
      </p:pic>
      <p:sp>
        <p:nvSpPr>
          <p:cNvPr id="174" name="Google Shape;174;p27"/>
          <p:cNvSpPr txBox="1"/>
          <p:nvPr/>
        </p:nvSpPr>
        <p:spPr>
          <a:xfrm>
            <a:off x="4824800" y="444675"/>
            <a:ext cx="19788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3C78D8"/>
                </a:solidFill>
                <a:highlight>
                  <a:schemeClr val="lt2"/>
                </a:highlight>
                <a:latin typeface="Open Sans"/>
                <a:ea typeface="Open Sans"/>
                <a:cs typeface="Open Sans"/>
                <a:sym typeface="Open Sans"/>
              </a:rPr>
              <a:t>Diana Faugno</a:t>
            </a:r>
            <a:endParaRPr sz="1800">
              <a:solidFill>
                <a:srgbClr val="3C78D8"/>
              </a:solidFill>
              <a:highlight>
                <a:schemeClr val="lt2"/>
              </a:highlight>
              <a:latin typeface="Open Sans"/>
              <a:ea typeface="Open Sans"/>
              <a:cs typeface="Open Sans"/>
              <a:sym typeface="Open Sans"/>
            </a:endParaRPr>
          </a:p>
          <a:p>
            <a:pPr indent="0" lvl="0" marL="0" rtl="0" algn="l">
              <a:spcBef>
                <a:spcPts val="0"/>
              </a:spcBef>
              <a:spcAft>
                <a:spcPts val="0"/>
              </a:spcAft>
              <a:buNone/>
            </a:pPr>
            <a:r>
              <a:rPr lang="en" sz="1200">
                <a:solidFill>
                  <a:srgbClr val="3C78D8"/>
                </a:solidFill>
                <a:highlight>
                  <a:schemeClr val="lt2"/>
                </a:highlight>
                <a:latin typeface="Open Sans"/>
                <a:ea typeface="Open Sans"/>
                <a:cs typeface="Open Sans"/>
                <a:sym typeface="Open Sans"/>
              </a:rPr>
              <a:t>MSN,RN,CPNSANE-A/P,FAAFA,DF-IAFN</a:t>
            </a:r>
            <a:endParaRPr sz="1200">
              <a:solidFill>
                <a:srgbClr val="3C78D8"/>
              </a:solidFill>
              <a:highlight>
                <a:schemeClr val="lt2"/>
              </a:highlight>
              <a:latin typeface="Open Sans"/>
              <a:ea typeface="Open Sans"/>
              <a:cs typeface="Open Sans"/>
              <a:sym typeface="Open Sans"/>
            </a:endParaRPr>
          </a:p>
          <a:p>
            <a:pPr indent="0" lvl="0" marL="0" rtl="0" algn="l">
              <a:spcBef>
                <a:spcPts val="0"/>
              </a:spcBef>
              <a:spcAft>
                <a:spcPts val="0"/>
              </a:spcAft>
              <a:buNone/>
            </a:pPr>
            <a:r>
              <a:t/>
            </a:r>
            <a:endParaRPr sz="1800">
              <a:solidFill>
                <a:schemeClr val="dk1"/>
              </a:solidFill>
              <a:highlight>
                <a:srgbClr val="3C78D8"/>
              </a:highlight>
              <a:latin typeface="Open Sans"/>
              <a:ea typeface="Open Sans"/>
              <a:cs typeface="Open Sans"/>
              <a:sym typeface="Open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8"/>
          <p:cNvSpPr txBox="1"/>
          <p:nvPr/>
        </p:nvSpPr>
        <p:spPr>
          <a:xfrm>
            <a:off x="880850" y="519075"/>
            <a:ext cx="39300" cy="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lt2"/>
              </a:solidFill>
              <a:latin typeface="Roboto"/>
              <a:ea typeface="Roboto"/>
              <a:cs typeface="Roboto"/>
              <a:sym typeface="Roboto"/>
            </a:endParaRPr>
          </a:p>
        </p:txBody>
      </p:sp>
      <p:sp>
        <p:nvSpPr>
          <p:cNvPr id="180" name="Google Shape;180;p28"/>
          <p:cNvSpPr txBox="1"/>
          <p:nvPr>
            <p:ph type="title"/>
          </p:nvPr>
        </p:nvSpPr>
        <p:spPr>
          <a:xfrm>
            <a:off x="2700925" y="1352025"/>
            <a:ext cx="363000" cy="8313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latin typeface="Caveat"/>
                <a:ea typeface="Caveat"/>
                <a:cs typeface="Caveat"/>
                <a:sym typeface="Caveat"/>
              </a:rPr>
              <a:t>How did I get started ???</a:t>
            </a:r>
            <a:endParaRPr>
              <a:latin typeface="Caveat"/>
              <a:ea typeface="Caveat"/>
              <a:cs typeface="Caveat"/>
              <a:sym typeface="Caveat"/>
            </a:endParaRPr>
          </a:p>
        </p:txBody>
      </p:sp>
      <p:sp>
        <p:nvSpPr>
          <p:cNvPr id="181" name="Google Shape;181;p28"/>
          <p:cNvSpPr txBox="1"/>
          <p:nvPr>
            <p:ph idx="1" type="body"/>
          </p:nvPr>
        </p:nvSpPr>
        <p:spPr>
          <a:xfrm>
            <a:off x="7304500" y="3705525"/>
            <a:ext cx="136500" cy="78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1200"/>
              </a:spcAft>
              <a:buNone/>
            </a:pPr>
            <a:r>
              <a:t/>
            </a:r>
            <a:endParaRPr/>
          </a:p>
        </p:txBody>
      </p:sp>
      <p:pic>
        <p:nvPicPr>
          <p:cNvPr id="182" name="Google Shape;182;p28"/>
          <p:cNvPicPr preferRelativeResize="0"/>
          <p:nvPr/>
        </p:nvPicPr>
        <p:blipFill>
          <a:blip r:embed="rId3">
            <a:alphaModFix/>
          </a:blip>
          <a:stretch>
            <a:fillRect/>
          </a:stretch>
        </p:blipFill>
        <p:spPr>
          <a:xfrm>
            <a:off x="152400" y="152400"/>
            <a:ext cx="3048000" cy="2286000"/>
          </a:xfrm>
          <a:prstGeom prst="rect">
            <a:avLst/>
          </a:prstGeom>
          <a:noFill/>
          <a:ln>
            <a:noFill/>
          </a:ln>
        </p:spPr>
      </p:pic>
      <p:sp>
        <p:nvSpPr>
          <p:cNvPr id="183" name="Google Shape;183;p28"/>
          <p:cNvSpPr txBox="1"/>
          <p:nvPr/>
        </p:nvSpPr>
        <p:spPr>
          <a:xfrm>
            <a:off x="1414925" y="297400"/>
            <a:ext cx="3000000" cy="300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t> </a:t>
            </a:r>
            <a:endParaRPr sz="1200"/>
          </a:p>
        </p:txBody>
      </p:sp>
      <p:pic>
        <p:nvPicPr>
          <p:cNvPr id="184" name="Google Shape;184;p28"/>
          <p:cNvPicPr preferRelativeResize="0"/>
          <p:nvPr/>
        </p:nvPicPr>
        <p:blipFill>
          <a:blip r:embed="rId4">
            <a:alphaModFix/>
          </a:blip>
          <a:stretch>
            <a:fillRect/>
          </a:stretch>
        </p:blipFill>
        <p:spPr>
          <a:xfrm>
            <a:off x="3435888" y="1123950"/>
            <a:ext cx="3000375" cy="2895600"/>
          </a:xfrm>
          <a:prstGeom prst="rect">
            <a:avLst/>
          </a:prstGeom>
          <a:noFill/>
          <a:ln>
            <a:noFill/>
          </a:ln>
        </p:spPr>
      </p:pic>
      <p:pic>
        <p:nvPicPr>
          <p:cNvPr id="185" name="Google Shape;185;p28"/>
          <p:cNvPicPr preferRelativeResize="0"/>
          <p:nvPr/>
        </p:nvPicPr>
        <p:blipFill>
          <a:blip r:embed="rId5">
            <a:alphaModFix/>
          </a:blip>
          <a:stretch>
            <a:fillRect/>
          </a:stretch>
        </p:blipFill>
        <p:spPr>
          <a:xfrm>
            <a:off x="6490600" y="1519900"/>
            <a:ext cx="2264236" cy="34007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pic>
        <p:nvPicPr>
          <p:cNvPr id="190" name="Google Shape;190;p29"/>
          <p:cNvPicPr preferRelativeResize="0"/>
          <p:nvPr/>
        </p:nvPicPr>
        <p:blipFill>
          <a:blip r:embed="rId3">
            <a:alphaModFix/>
          </a:blip>
          <a:stretch>
            <a:fillRect/>
          </a:stretch>
        </p:blipFill>
        <p:spPr>
          <a:xfrm>
            <a:off x="1869200" y="778725"/>
            <a:ext cx="5405576" cy="35860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id="195" name="Google Shape;195;p30"/>
          <p:cNvPicPr preferRelativeResize="0"/>
          <p:nvPr/>
        </p:nvPicPr>
        <p:blipFill>
          <a:blip r:embed="rId3">
            <a:alphaModFix/>
          </a:blip>
          <a:stretch>
            <a:fillRect/>
          </a:stretch>
        </p:blipFill>
        <p:spPr>
          <a:xfrm>
            <a:off x="152400" y="152400"/>
            <a:ext cx="4495800" cy="3200400"/>
          </a:xfrm>
          <a:prstGeom prst="rect">
            <a:avLst/>
          </a:prstGeom>
          <a:noFill/>
          <a:ln>
            <a:noFill/>
          </a:ln>
        </p:spPr>
      </p:pic>
      <p:sp>
        <p:nvSpPr>
          <p:cNvPr id="196" name="Google Shape;196;p30"/>
          <p:cNvSpPr txBox="1"/>
          <p:nvPr/>
        </p:nvSpPr>
        <p:spPr>
          <a:xfrm>
            <a:off x="5167100" y="865125"/>
            <a:ext cx="37908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Comic Sans MS"/>
                <a:ea typeface="Comic Sans MS"/>
                <a:cs typeface="Comic Sans MS"/>
                <a:sym typeface="Comic Sans MS"/>
              </a:rPr>
              <a:t>She changed my life meeting her at the Sexual Assault Hospital Protocol Conference in  2015….</a:t>
            </a:r>
            <a:endParaRPr sz="1800">
              <a:solidFill>
                <a:schemeClr val="dk1"/>
              </a:solidFill>
              <a:latin typeface="Comic Sans MS"/>
              <a:ea typeface="Comic Sans MS"/>
              <a:cs typeface="Comic Sans MS"/>
              <a:sym typeface="Comic Sans M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0" name="Shape 200"/>
        <p:cNvGrpSpPr/>
        <p:nvPr/>
      </p:nvGrpSpPr>
      <p:grpSpPr>
        <a:xfrm>
          <a:off x="0" y="0"/>
          <a:ext cx="0" cy="0"/>
          <a:chOff x="0" y="0"/>
          <a:chExt cx="0" cy="0"/>
        </a:xfrm>
      </p:grpSpPr>
      <p:sp>
        <p:nvSpPr>
          <p:cNvPr id="201" name="Google Shape;201;p31"/>
          <p:cNvSpPr txBox="1"/>
          <p:nvPr>
            <p:ph type="title"/>
          </p:nvPr>
        </p:nvSpPr>
        <p:spPr>
          <a:xfrm>
            <a:off x="387900" y="458025"/>
            <a:ext cx="3424800" cy="686100"/>
          </a:xfrm>
          <a:prstGeom prst="rect">
            <a:avLst/>
          </a:prstGeom>
          <a:noFill/>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What are SANEs?</a:t>
            </a:r>
            <a:endParaRPr/>
          </a:p>
        </p:txBody>
      </p:sp>
      <p:sp>
        <p:nvSpPr>
          <p:cNvPr id="202" name="Google Shape;202;p31"/>
          <p:cNvSpPr txBox="1"/>
          <p:nvPr>
            <p:ph idx="1" type="body"/>
          </p:nvPr>
        </p:nvSpPr>
        <p:spPr>
          <a:xfrm>
            <a:off x="387900" y="1489825"/>
            <a:ext cx="8368200" cy="1502700"/>
          </a:xfrm>
          <a:prstGeom prst="rect">
            <a:avLst/>
          </a:prstGeom>
          <a:solidFill>
            <a:schemeClr val="lt1"/>
          </a:solidFill>
        </p:spPr>
        <p:txBody>
          <a:bodyPr anchorCtr="0" anchor="t" bIns="91425" lIns="91425" spcFirstLastPara="1" rIns="91425" wrap="square" tIns="91425">
            <a:noAutofit/>
          </a:bodyPr>
          <a:lstStyle/>
          <a:p>
            <a:pPr indent="0" lvl="0" marL="0" rtl="0" algn="l">
              <a:spcBef>
                <a:spcPts val="0"/>
              </a:spcBef>
              <a:spcAft>
                <a:spcPts val="0"/>
              </a:spcAft>
              <a:buSzPts val="688"/>
              <a:buNone/>
            </a:pPr>
            <a:r>
              <a:rPr lang="en" sz="1885"/>
              <a:t>Sexual Assault Nurse Examiners (SANE) are registered nurses who have completed specialized education and clinical preparation in the medical forensic care of the patient who has experienced sexual assault or abuse.</a:t>
            </a:r>
            <a:endParaRPr sz="1885"/>
          </a:p>
          <a:p>
            <a:pPr indent="0" lvl="0" marL="0" rtl="0" algn="l">
              <a:spcBef>
                <a:spcPts val="1200"/>
              </a:spcBef>
              <a:spcAft>
                <a:spcPts val="1200"/>
              </a:spcAft>
              <a:buSzPts val="688"/>
              <a:buNone/>
            </a:pPr>
            <a:r>
              <a:t/>
            </a:r>
            <a:endParaRPr sz="1225"/>
          </a:p>
        </p:txBody>
      </p:sp>
      <p:pic>
        <p:nvPicPr>
          <p:cNvPr id="203" name="Google Shape;203;p31"/>
          <p:cNvPicPr preferRelativeResize="0"/>
          <p:nvPr/>
        </p:nvPicPr>
        <p:blipFill>
          <a:blip r:embed="rId3">
            <a:alphaModFix/>
          </a:blip>
          <a:stretch>
            <a:fillRect/>
          </a:stretch>
        </p:blipFill>
        <p:spPr>
          <a:xfrm>
            <a:off x="-674574" y="2348574"/>
            <a:ext cx="3185924" cy="3185924"/>
          </a:xfrm>
          <a:prstGeom prst="rect">
            <a:avLst/>
          </a:prstGeom>
          <a:noFill/>
          <a:ln>
            <a:noFill/>
          </a:ln>
        </p:spPr>
      </p:pic>
      <p:pic>
        <p:nvPicPr>
          <p:cNvPr id="204" name="Google Shape;204;p31"/>
          <p:cNvPicPr preferRelativeResize="0"/>
          <p:nvPr/>
        </p:nvPicPr>
        <p:blipFill>
          <a:blip r:embed="rId4">
            <a:alphaModFix/>
          </a:blip>
          <a:stretch>
            <a:fillRect/>
          </a:stretch>
        </p:blipFill>
        <p:spPr>
          <a:xfrm>
            <a:off x="1806675" y="3103350"/>
            <a:ext cx="1770600" cy="1696500"/>
          </a:xfrm>
          <a:prstGeom prst="ellipse">
            <a:avLst/>
          </a:prstGeom>
          <a:noFill/>
          <a:ln>
            <a:noFill/>
          </a:ln>
        </p:spPr>
      </p:pic>
      <p:pic>
        <p:nvPicPr>
          <p:cNvPr descr="image of rhiannon zerbe" id="205" name="Google Shape;205;p31" title="rhiannon zerbe"/>
          <p:cNvPicPr preferRelativeResize="0"/>
          <p:nvPr/>
        </p:nvPicPr>
        <p:blipFill>
          <a:blip r:embed="rId5">
            <a:alphaModFix/>
          </a:blip>
          <a:stretch>
            <a:fillRect/>
          </a:stretch>
        </p:blipFill>
        <p:spPr>
          <a:xfrm>
            <a:off x="2904025" y="2325250"/>
            <a:ext cx="3232599" cy="3232575"/>
          </a:xfrm>
          <a:prstGeom prst="rect">
            <a:avLst/>
          </a:prstGeom>
          <a:noFill/>
          <a:ln>
            <a:noFill/>
          </a:ln>
        </p:spPr>
      </p:pic>
      <p:pic>
        <p:nvPicPr>
          <p:cNvPr descr="image of regina welch" id="206" name="Google Shape;206;p31" title="regina welch"/>
          <p:cNvPicPr preferRelativeResize="0"/>
          <p:nvPr/>
        </p:nvPicPr>
        <p:blipFill>
          <a:blip r:embed="rId6">
            <a:alphaModFix/>
          </a:blip>
          <a:stretch>
            <a:fillRect/>
          </a:stretch>
        </p:blipFill>
        <p:spPr>
          <a:xfrm>
            <a:off x="4589000" y="2278925"/>
            <a:ext cx="3427796" cy="3427796"/>
          </a:xfrm>
          <a:prstGeom prst="rect">
            <a:avLst/>
          </a:prstGeom>
          <a:noFill/>
          <a:ln>
            <a:noFill/>
          </a:ln>
        </p:spPr>
      </p:pic>
      <p:pic>
        <p:nvPicPr>
          <p:cNvPr id="207" name="Google Shape;207;p31"/>
          <p:cNvPicPr preferRelativeResize="0"/>
          <p:nvPr/>
        </p:nvPicPr>
        <p:blipFill rotWithShape="1">
          <a:blip r:embed="rId7">
            <a:alphaModFix/>
          </a:blip>
          <a:srcRect b="12495" l="0" r="0" t="12503"/>
          <a:stretch/>
        </p:blipFill>
        <p:spPr>
          <a:xfrm>
            <a:off x="7245400" y="3144575"/>
            <a:ext cx="1770600" cy="1696500"/>
          </a:xfrm>
          <a:prstGeom prst="ellipse">
            <a:avLst/>
          </a:prstGeom>
          <a:noFill/>
          <a:ln>
            <a:noFill/>
          </a:ln>
        </p:spPr>
      </p:pic>
      <p:pic>
        <p:nvPicPr>
          <p:cNvPr descr="Four outlines of houses with one letter in each house spelling out SANE. " id="208" name="Google Shape;208;p31" title="TeleSANE Minimalist Logo"/>
          <p:cNvPicPr preferRelativeResize="0"/>
          <p:nvPr/>
        </p:nvPicPr>
        <p:blipFill rotWithShape="1">
          <a:blip r:embed="rId8">
            <a:alphaModFix/>
          </a:blip>
          <a:srcRect b="0" l="0" r="0" t="0"/>
          <a:stretch/>
        </p:blipFill>
        <p:spPr>
          <a:xfrm>
            <a:off x="5908025" y="-1814925"/>
            <a:ext cx="2959049" cy="2959049"/>
          </a:xfrm>
          <a:prstGeom prst="rect">
            <a:avLst/>
          </a:prstGeom>
          <a:noFill/>
          <a:ln>
            <a:noFill/>
          </a:ln>
        </p:spPr>
      </p:pic>
      <p:cxnSp>
        <p:nvCxnSpPr>
          <p:cNvPr id="209" name="Google Shape;209;p31"/>
          <p:cNvCxnSpPr/>
          <p:nvPr/>
        </p:nvCxnSpPr>
        <p:spPr>
          <a:xfrm flipH="1" rot="10800000">
            <a:off x="427050" y="2850750"/>
            <a:ext cx="8074200" cy="23700"/>
          </a:xfrm>
          <a:prstGeom prst="straightConnector1">
            <a:avLst/>
          </a:prstGeom>
          <a:noFill/>
          <a:ln cap="flat" cmpd="sng" w="28575">
            <a:solidFill>
              <a:srgbClr val="FDB813"/>
            </a:solidFill>
            <a:prstDash val="solid"/>
            <a:round/>
            <a:headEnd len="med" w="med" type="none"/>
            <a:tailEnd len="med" w="med" type="none"/>
          </a:ln>
        </p:spPr>
      </p:cxn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2"/>
          <p:cNvSpPr txBox="1"/>
          <p:nvPr>
            <p:ph type="title"/>
          </p:nvPr>
        </p:nvSpPr>
        <p:spPr>
          <a:xfrm>
            <a:off x="4922975" y="216350"/>
            <a:ext cx="3246900" cy="10326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Golden Vagina</a:t>
            </a:r>
            <a:endParaRPr/>
          </a:p>
        </p:txBody>
      </p:sp>
      <p:pic>
        <p:nvPicPr>
          <p:cNvPr id="215" name="Google Shape;215;p32"/>
          <p:cNvPicPr preferRelativeResize="0"/>
          <p:nvPr/>
        </p:nvPicPr>
        <p:blipFill>
          <a:blip r:embed="rId3">
            <a:alphaModFix/>
          </a:blip>
          <a:stretch>
            <a:fillRect/>
          </a:stretch>
        </p:blipFill>
        <p:spPr>
          <a:xfrm>
            <a:off x="113400" y="163401"/>
            <a:ext cx="3676650" cy="4547800"/>
          </a:xfrm>
          <a:prstGeom prst="rect">
            <a:avLst/>
          </a:prstGeom>
          <a:noFill/>
          <a:ln>
            <a:noFill/>
          </a:ln>
        </p:spPr>
      </p:pic>
      <p:pic>
        <p:nvPicPr>
          <p:cNvPr id="216" name="Google Shape;216;p32"/>
          <p:cNvPicPr preferRelativeResize="0"/>
          <p:nvPr/>
        </p:nvPicPr>
        <p:blipFill>
          <a:blip r:embed="rId4">
            <a:alphaModFix/>
          </a:blip>
          <a:stretch>
            <a:fillRect/>
          </a:stretch>
        </p:blipFill>
        <p:spPr>
          <a:xfrm>
            <a:off x="5238063" y="1305463"/>
            <a:ext cx="2219325" cy="29432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3"/>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FIND YOUR PASSION:</a:t>
            </a:r>
            <a:endParaRPr/>
          </a:p>
        </p:txBody>
      </p:sp>
      <p:sp>
        <p:nvSpPr>
          <p:cNvPr id="222" name="Google Shape;222;p33"/>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 </a:t>
            </a:r>
            <a:r>
              <a:rPr lang="en"/>
              <a:t>ENTHUSIASM: great excitement &amp; active interest in something</a:t>
            </a:r>
            <a:endParaRPr/>
          </a:p>
          <a:p>
            <a:pPr indent="0" lvl="0" marL="0" rtl="0" algn="l">
              <a:spcBef>
                <a:spcPts val="1200"/>
              </a:spcBef>
              <a:spcAft>
                <a:spcPts val="0"/>
              </a:spcAft>
              <a:buNone/>
            </a:pPr>
            <a:r>
              <a:rPr lang="en"/>
              <a:t>ZEAL: great energy or </a:t>
            </a:r>
            <a:r>
              <a:rPr lang="en"/>
              <a:t>enthusiasm</a:t>
            </a:r>
            <a:r>
              <a:rPr lang="en"/>
              <a:t> for a cause or objective</a:t>
            </a:r>
            <a:endParaRPr/>
          </a:p>
          <a:p>
            <a:pPr indent="0" lvl="0" marL="0" rtl="0" algn="l">
              <a:spcBef>
                <a:spcPts val="1200"/>
              </a:spcBef>
              <a:spcAft>
                <a:spcPts val="1200"/>
              </a:spcAft>
              <a:buNone/>
            </a:pPr>
            <a:r>
              <a:rPr lang="en"/>
              <a:t>FERVOR; intense &amp; passionate feeling</a:t>
            </a:r>
            <a:endParaRPr/>
          </a:p>
        </p:txBody>
      </p:sp>
      <p:pic>
        <p:nvPicPr>
          <p:cNvPr id="223" name="Google Shape;223;p33"/>
          <p:cNvPicPr preferRelativeResize="0"/>
          <p:nvPr/>
        </p:nvPicPr>
        <p:blipFill>
          <a:blip r:embed="rId3">
            <a:alphaModFix/>
          </a:blip>
          <a:stretch>
            <a:fillRect/>
          </a:stretch>
        </p:blipFill>
        <p:spPr>
          <a:xfrm>
            <a:off x="311700" y="2571750"/>
            <a:ext cx="8775849" cy="24765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4"/>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t/>
            </a:r>
            <a:endParaRPr/>
          </a:p>
        </p:txBody>
      </p:sp>
      <p:sp>
        <p:nvSpPr>
          <p:cNvPr id="229" name="Google Shape;229;p34"/>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30" name="Google Shape;230;p34"/>
          <p:cNvPicPr preferRelativeResize="0"/>
          <p:nvPr/>
        </p:nvPicPr>
        <p:blipFill>
          <a:blip r:embed="rId3">
            <a:alphaModFix/>
          </a:blip>
          <a:stretch>
            <a:fillRect/>
          </a:stretch>
        </p:blipFill>
        <p:spPr>
          <a:xfrm>
            <a:off x="2014538" y="0"/>
            <a:ext cx="5114925" cy="5143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CCCCC"/>
        </a:solidFill>
      </p:bgPr>
    </p:bg>
    <p:spTree>
      <p:nvGrpSpPr>
        <p:cNvPr id="234" name="Shape 234"/>
        <p:cNvGrpSpPr/>
        <p:nvPr/>
      </p:nvGrpSpPr>
      <p:grpSpPr>
        <a:xfrm>
          <a:off x="0" y="0"/>
          <a:ext cx="0" cy="0"/>
          <a:chOff x="0" y="0"/>
          <a:chExt cx="0" cy="0"/>
        </a:xfrm>
      </p:grpSpPr>
      <p:sp>
        <p:nvSpPr>
          <p:cNvPr id="235" name="Google Shape;235;p35"/>
          <p:cNvSpPr txBox="1"/>
          <p:nvPr>
            <p:ph type="title"/>
          </p:nvPr>
        </p:nvSpPr>
        <p:spPr>
          <a:xfrm>
            <a:off x="2260075" y="190775"/>
            <a:ext cx="4541700" cy="173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200">
                <a:latin typeface="Merriweather Black"/>
                <a:ea typeface="Merriweather Black"/>
                <a:cs typeface="Merriweather Black"/>
                <a:sym typeface="Merriweather Black"/>
              </a:rPr>
              <a:t>Rock the Doc</a:t>
            </a:r>
            <a:endParaRPr sz="5200">
              <a:latin typeface="Merriweather Black"/>
              <a:ea typeface="Merriweather Black"/>
              <a:cs typeface="Merriweather Black"/>
              <a:sym typeface="Merriweather Black"/>
            </a:endParaRPr>
          </a:p>
        </p:txBody>
      </p:sp>
      <p:sp>
        <p:nvSpPr>
          <p:cNvPr id="236" name="Google Shape;236;p35"/>
          <p:cNvSpPr txBox="1"/>
          <p:nvPr>
            <p:ph idx="4294967295" type="subTitle"/>
          </p:nvPr>
        </p:nvSpPr>
        <p:spPr>
          <a:xfrm>
            <a:off x="2712025" y="1423450"/>
            <a:ext cx="3637800" cy="8439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4600">
                <a:latin typeface="Roboto Medium"/>
                <a:ea typeface="Roboto Medium"/>
                <a:cs typeface="Roboto Medium"/>
                <a:sym typeface="Roboto Medium"/>
              </a:rPr>
              <a:t>With Regina!</a:t>
            </a:r>
            <a:endParaRPr sz="4600">
              <a:latin typeface="Roboto Medium"/>
              <a:ea typeface="Roboto Medium"/>
              <a:cs typeface="Roboto Medium"/>
              <a:sym typeface="Roboto Medium"/>
            </a:endParaRPr>
          </a:p>
        </p:txBody>
      </p:sp>
      <p:pic>
        <p:nvPicPr>
          <p:cNvPr id="237" name="Google Shape;237;p35"/>
          <p:cNvPicPr preferRelativeResize="0"/>
          <p:nvPr/>
        </p:nvPicPr>
        <p:blipFill>
          <a:blip r:embed="rId3">
            <a:alphaModFix amt="36000"/>
          </a:blip>
          <a:stretch>
            <a:fillRect/>
          </a:stretch>
        </p:blipFill>
        <p:spPr>
          <a:xfrm rot="-1012150">
            <a:off x="551576" y="189868"/>
            <a:ext cx="1691472" cy="3613764"/>
          </a:xfrm>
          <a:prstGeom prst="rect">
            <a:avLst/>
          </a:prstGeom>
          <a:noFill/>
          <a:ln>
            <a:noFill/>
          </a:ln>
        </p:spPr>
      </p:pic>
      <p:pic>
        <p:nvPicPr>
          <p:cNvPr id="238" name="Google Shape;238;p35"/>
          <p:cNvPicPr preferRelativeResize="0"/>
          <p:nvPr/>
        </p:nvPicPr>
        <p:blipFill>
          <a:blip r:embed="rId4">
            <a:alphaModFix amt="25000"/>
          </a:blip>
          <a:stretch>
            <a:fillRect/>
          </a:stretch>
        </p:blipFill>
        <p:spPr>
          <a:xfrm rot="1063956">
            <a:off x="6268554" y="1323611"/>
            <a:ext cx="2420943" cy="3362133"/>
          </a:xfrm>
          <a:prstGeom prst="rect">
            <a:avLst/>
          </a:prstGeom>
          <a:noFill/>
          <a:ln>
            <a:noFill/>
          </a:ln>
        </p:spPr>
      </p:pic>
      <p:pic>
        <p:nvPicPr>
          <p:cNvPr id="239" name="Google Shape;239;p35"/>
          <p:cNvPicPr preferRelativeResize="0"/>
          <p:nvPr/>
        </p:nvPicPr>
        <p:blipFill>
          <a:blip r:embed="rId5">
            <a:alphaModFix/>
          </a:blip>
          <a:stretch>
            <a:fillRect/>
          </a:stretch>
        </p:blipFill>
        <p:spPr>
          <a:xfrm>
            <a:off x="2885413" y="2641375"/>
            <a:ext cx="2844850" cy="2844850"/>
          </a:xfrm>
          <a:prstGeom prst="rect">
            <a:avLst/>
          </a:prstGeom>
          <a:noFill/>
          <a:ln>
            <a:noFill/>
          </a:ln>
        </p:spPr>
      </p:pic>
      <p:pic>
        <p:nvPicPr>
          <p:cNvPr id="240" name="Google Shape;240;p35"/>
          <p:cNvPicPr preferRelativeResize="0"/>
          <p:nvPr/>
        </p:nvPicPr>
        <p:blipFill>
          <a:blip r:embed="rId6">
            <a:alphaModFix/>
          </a:blip>
          <a:stretch>
            <a:fillRect/>
          </a:stretch>
        </p:blipFill>
        <p:spPr>
          <a:xfrm>
            <a:off x="212104" y="3603271"/>
            <a:ext cx="1134150" cy="13154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235"/>
                                        </p:tgtEl>
                                        <p:attrNameLst>
                                          <p:attrName>style.visibility</p:attrName>
                                        </p:attrNameLst>
                                      </p:cBhvr>
                                      <p:to>
                                        <p:strVal val="visible"/>
                                      </p:to>
                                    </p:set>
                                    <p:anim calcmode="lin" valueType="num">
                                      <p:cBhvr additive="base">
                                        <p:cTn dur="1000"/>
                                        <p:tgtEl>
                                          <p:spTgt spid="235"/>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5"/>
                                        </p:tgtEl>
                                        <p:attrNameLst>
                                          <p:attrName>style.visibility</p:attrName>
                                        </p:attrNameLst>
                                      </p:cBhvr>
                                      <p:to>
                                        <p:strVal val="visible"/>
                                      </p:to>
                                    </p:set>
                                    <p:animEffect filter="fade" transition="in">
                                      <p:cBhvr>
                                        <p:cTn dur="1000"/>
                                        <p:tgtEl>
                                          <p:spTgt spid="2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6"/>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t/>
            </a:r>
            <a:endParaRPr/>
          </a:p>
        </p:txBody>
      </p:sp>
      <p:sp>
        <p:nvSpPr>
          <p:cNvPr id="246" name="Google Shape;246;p36"/>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47" name="Google Shape;247;p36"/>
          <p:cNvPicPr preferRelativeResize="0"/>
          <p:nvPr/>
        </p:nvPicPr>
        <p:blipFill>
          <a:blip r:embed="rId3">
            <a:alphaModFix/>
          </a:blip>
          <a:stretch>
            <a:fillRect/>
          </a:stretch>
        </p:blipFill>
        <p:spPr>
          <a:xfrm>
            <a:off x="201100" y="133413"/>
            <a:ext cx="3362325" cy="2124075"/>
          </a:xfrm>
          <a:prstGeom prst="rect">
            <a:avLst/>
          </a:prstGeom>
          <a:noFill/>
          <a:ln>
            <a:noFill/>
          </a:ln>
        </p:spPr>
      </p:pic>
      <p:pic>
        <p:nvPicPr>
          <p:cNvPr id="248" name="Google Shape;248;p36"/>
          <p:cNvPicPr preferRelativeResize="0"/>
          <p:nvPr/>
        </p:nvPicPr>
        <p:blipFill>
          <a:blip r:embed="rId4">
            <a:alphaModFix/>
          </a:blip>
          <a:stretch>
            <a:fillRect/>
          </a:stretch>
        </p:blipFill>
        <p:spPr>
          <a:xfrm>
            <a:off x="3743775" y="1258350"/>
            <a:ext cx="5295900" cy="37338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pic>
        <p:nvPicPr>
          <p:cNvPr id="253" name="Google Shape;253;p37"/>
          <p:cNvPicPr preferRelativeResize="0"/>
          <p:nvPr/>
        </p:nvPicPr>
        <p:blipFill>
          <a:blip r:embed="rId3">
            <a:alphaModFix/>
          </a:blip>
          <a:stretch>
            <a:fillRect/>
          </a:stretch>
        </p:blipFill>
        <p:spPr>
          <a:xfrm>
            <a:off x="152400" y="152400"/>
            <a:ext cx="2286000" cy="3048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8"/>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t/>
            </a:r>
            <a:endParaRPr/>
          </a:p>
        </p:txBody>
      </p:sp>
      <p:sp>
        <p:nvSpPr>
          <p:cNvPr id="259" name="Google Shape;259;p38"/>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60" name="Google Shape;260;p38"/>
          <p:cNvPicPr preferRelativeResize="0"/>
          <p:nvPr/>
        </p:nvPicPr>
        <p:blipFill>
          <a:blip r:embed="rId3">
            <a:alphaModFix/>
          </a:blip>
          <a:stretch>
            <a:fillRect/>
          </a:stretch>
        </p:blipFill>
        <p:spPr>
          <a:xfrm>
            <a:off x="-360100" y="-116800"/>
            <a:ext cx="5695950" cy="3314700"/>
          </a:xfrm>
          <a:prstGeom prst="rect">
            <a:avLst/>
          </a:prstGeom>
          <a:noFill/>
          <a:ln>
            <a:noFill/>
          </a:ln>
        </p:spPr>
      </p:pic>
      <p:pic>
        <p:nvPicPr>
          <p:cNvPr id="261" name="Google Shape;261;p38"/>
          <p:cNvPicPr preferRelativeResize="0"/>
          <p:nvPr/>
        </p:nvPicPr>
        <p:blipFill>
          <a:blip r:embed="rId4">
            <a:alphaModFix/>
          </a:blip>
          <a:stretch>
            <a:fillRect/>
          </a:stretch>
        </p:blipFill>
        <p:spPr>
          <a:xfrm>
            <a:off x="4572000" y="797025"/>
            <a:ext cx="4572000" cy="45148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9"/>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t/>
            </a:r>
            <a:endParaRPr/>
          </a:p>
        </p:txBody>
      </p:sp>
      <p:sp>
        <p:nvSpPr>
          <p:cNvPr id="267" name="Google Shape;267;p39"/>
          <p:cNvSpPr txBox="1"/>
          <p:nvPr>
            <p:ph idx="1" type="body"/>
          </p:nvPr>
        </p:nvSpPr>
        <p:spPr>
          <a:xfrm>
            <a:off x="311700" y="1225225"/>
            <a:ext cx="8520600" cy="3354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68" name="Google Shape;268;p39"/>
          <p:cNvPicPr preferRelativeResize="0"/>
          <p:nvPr/>
        </p:nvPicPr>
        <p:blipFill>
          <a:blip r:embed="rId3">
            <a:alphaModFix/>
          </a:blip>
          <a:stretch>
            <a:fillRect/>
          </a:stretch>
        </p:blipFill>
        <p:spPr>
          <a:xfrm>
            <a:off x="97850" y="78648"/>
            <a:ext cx="4276725" cy="3566425"/>
          </a:xfrm>
          <a:prstGeom prst="rect">
            <a:avLst/>
          </a:prstGeom>
          <a:noFill/>
          <a:ln>
            <a:noFill/>
          </a:ln>
        </p:spPr>
      </p:pic>
      <p:pic>
        <p:nvPicPr>
          <p:cNvPr id="269" name="Google Shape;269;p39"/>
          <p:cNvPicPr preferRelativeResize="0"/>
          <p:nvPr/>
        </p:nvPicPr>
        <p:blipFill>
          <a:blip r:embed="rId4">
            <a:alphaModFix/>
          </a:blip>
          <a:stretch>
            <a:fillRect/>
          </a:stretch>
        </p:blipFill>
        <p:spPr>
          <a:xfrm>
            <a:off x="2133600" y="862013"/>
            <a:ext cx="5181600" cy="37242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40"/>
          <p:cNvSpPr txBox="1"/>
          <p:nvPr/>
        </p:nvSpPr>
        <p:spPr>
          <a:xfrm flipH="1">
            <a:off x="5849825" y="2623275"/>
            <a:ext cx="3220500" cy="2567400"/>
          </a:xfrm>
          <a:prstGeom prst="rect">
            <a:avLst/>
          </a:prstGeom>
          <a:noFill/>
          <a:ln>
            <a:noFill/>
          </a:ln>
        </p:spPr>
        <p:txBody>
          <a:bodyPr anchorCtr="0" anchor="t" bIns="91425" lIns="91425" spcFirstLastPara="1" rIns="91425" wrap="square" tIns="91425">
            <a:spAutoFit/>
          </a:bodyPr>
          <a:lstStyle/>
          <a:p>
            <a:pPr indent="-330200" lvl="0" marL="914400" rtl="0" algn="l">
              <a:lnSpc>
                <a:spcPct val="115000"/>
              </a:lnSpc>
              <a:spcBef>
                <a:spcPts val="1200"/>
              </a:spcBef>
              <a:spcAft>
                <a:spcPts val="0"/>
              </a:spcAft>
              <a:buClr>
                <a:schemeClr val="dk1"/>
              </a:buClr>
              <a:buSzPts val="1600"/>
              <a:buFont typeface="Didact Gothic"/>
              <a:buChar char="★"/>
            </a:pPr>
            <a:r>
              <a:rPr lang="en" sz="1600">
                <a:solidFill>
                  <a:schemeClr val="dk1"/>
                </a:solidFill>
                <a:latin typeface="Didact Gothic"/>
                <a:ea typeface="Didact Gothic"/>
                <a:cs typeface="Didact Gothic"/>
                <a:sym typeface="Didact Gothic"/>
              </a:rPr>
              <a:t>Increase patient access to specialty services! </a:t>
            </a:r>
            <a:endParaRPr sz="1600">
              <a:solidFill>
                <a:schemeClr val="dk1"/>
              </a:solidFill>
              <a:latin typeface="Didact Gothic"/>
              <a:ea typeface="Didact Gothic"/>
              <a:cs typeface="Didact Gothic"/>
              <a:sym typeface="Didact Gothic"/>
            </a:endParaRPr>
          </a:p>
          <a:p>
            <a:pPr indent="-330200" lvl="0" marL="914400" rtl="0" algn="l">
              <a:lnSpc>
                <a:spcPct val="115000"/>
              </a:lnSpc>
              <a:spcBef>
                <a:spcPts val="0"/>
              </a:spcBef>
              <a:spcAft>
                <a:spcPts val="0"/>
              </a:spcAft>
              <a:buClr>
                <a:schemeClr val="dk1"/>
              </a:buClr>
              <a:buSzPts val="1600"/>
              <a:buFont typeface="Didact Gothic"/>
              <a:buChar char="★"/>
            </a:pPr>
            <a:r>
              <a:rPr lang="en" sz="1600">
                <a:solidFill>
                  <a:schemeClr val="dk1"/>
                </a:solidFill>
                <a:latin typeface="Didact Gothic"/>
                <a:ea typeface="Didact Gothic"/>
                <a:cs typeface="Didact Gothic"/>
                <a:sym typeface="Didact Gothic"/>
              </a:rPr>
              <a:t>D</a:t>
            </a:r>
            <a:r>
              <a:rPr lang="en" sz="1600">
                <a:solidFill>
                  <a:schemeClr val="dk1"/>
                </a:solidFill>
                <a:latin typeface="Didact Gothic"/>
                <a:ea typeface="Didact Gothic"/>
                <a:cs typeface="Didact Gothic"/>
                <a:sym typeface="Didact Gothic"/>
              </a:rPr>
              <a:t>evelop, train, and empower more Sexual Assault Nurse Examiners in every Arkansas community</a:t>
            </a:r>
            <a:r>
              <a:rPr lang="en" sz="1600">
                <a:solidFill>
                  <a:schemeClr val="dk1"/>
                </a:solidFill>
                <a:latin typeface="Didact Gothic"/>
                <a:ea typeface="Didact Gothic"/>
                <a:cs typeface="Didact Gothic"/>
                <a:sym typeface="Didact Gothic"/>
              </a:rPr>
              <a:t>.</a:t>
            </a:r>
            <a:endParaRPr sz="1600">
              <a:solidFill>
                <a:schemeClr val="dk1"/>
              </a:solidFill>
              <a:latin typeface="Didact Gothic"/>
              <a:ea typeface="Didact Gothic"/>
              <a:cs typeface="Didact Gothic"/>
              <a:sym typeface="Didact Gothic"/>
            </a:endParaRPr>
          </a:p>
          <a:p>
            <a:pPr indent="0" lvl="0" marL="1371600" rtl="0" algn="l">
              <a:lnSpc>
                <a:spcPct val="115000"/>
              </a:lnSpc>
              <a:spcBef>
                <a:spcPts val="1200"/>
              </a:spcBef>
              <a:spcAft>
                <a:spcPts val="1200"/>
              </a:spcAft>
              <a:buNone/>
            </a:pPr>
            <a:r>
              <a:t/>
            </a:r>
            <a:endParaRPr sz="1600">
              <a:solidFill>
                <a:schemeClr val="dk1"/>
              </a:solidFill>
              <a:latin typeface="Didact Gothic"/>
              <a:ea typeface="Didact Gothic"/>
              <a:cs typeface="Didact Gothic"/>
              <a:sym typeface="Didact Gothic"/>
            </a:endParaRPr>
          </a:p>
        </p:txBody>
      </p:sp>
      <p:pic>
        <p:nvPicPr>
          <p:cNvPr id="275" name="Google Shape;275;p40"/>
          <p:cNvPicPr preferRelativeResize="0"/>
          <p:nvPr/>
        </p:nvPicPr>
        <p:blipFill>
          <a:blip r:embed="rId3">
            <a:alphaModFix/>
          </a:blip>
          <a:stretch>
            <a:fillRect/>
          </a:stretch>
        </p:blipFill>
        <p:spPr>
          <a:xfrm>
            <a:off x="387926" y="388513"/>
            <a:ext cx="5379025" cy="1656650"/>
          </a:xfrm>
          <a:prstGeom prst="rect">
            <a:avLst/>
          </a:prstGeom>
          <a:noFill/>
          <a:ln>
            <a:noFill/>
          </a:ln>
        </p:spPr>
      </p:pic>
      <p:pic>
        <p:nvPicPr>
          <p:cNvPr id="276" name="Google Shape;276;p40"/>
          <p:cNvPicPr preferRelativeResize="0"/>
          <p:nvPr/>
        </p:nvPicPr>
        <p:blipFill>
          <a:blip r:embed="rId4">
            <a:alphaModFix/>
          </a:blip>
          <a:stretch>
            <a:fillRect/>
          </a:stretch>
        </p:blipFill>
        <p:spPr>
          <a:xfrm rot="5400000">
            <a:off x="2100262" y="2496513"/>
            <a:ext cx="2644701" cy="1983526"/>
          </a:xfrm>
          <a:prstGeom prst="rect">
            <a:avLst/>
          </a:prstGeom>
          <a:noFill/>
          <a:ln>
            <a:noFill/>
          </a:ln>
        </p:spPr>
      </p:pic>
      <p:pic>
        <p:nvPicPr>
          <p:cNvPr id="277" name="Google Shape;277;p40"/>
          <p:cNvPicPr preferRelativeResize="0"/>
          <p:nvPr/>
        </p:nvPicPr>
        <p:blipFill rotWithShape="1">
          <a:blip r:embed="rId5">
            <a:alphaModFix/>
          </a:blip>
          <a:srcRect b="0" l="20245" r="17655" t="0"/>
          <a:stretch/>
        </p:blipFill>
        <p:spPr>
          <a:xfrm rot="5400000">
            <a:off x="6402162" y="192202"/>
            <a:ext cx="2202326" cy="2659795"/>
          </a:xfrm>
          <a:prstGeom prst="rect">
            <a:avLst/>
          </a:prstGeom>
          <a:noFill/>
          <a:ln>
            <a:noFill/>
          </a:ln>
        </p:spPr>
      </p:pic>
      <p:pic>
        <p:nvPicPr>
          <p:cNvPr id="278" name="Google Shape;278;p40"/>
          <p:cNvPicPr preferRelativeResize="0"/>
          <p:nvPr/>
        </p:nvPicPr>
        <p:blipFill>
          <a:blip r:embed="rId6">
            <a:alphaModFix/>
          </a:blip>
          <a:stretch>
            <a:fillRect/>
          </a:stretch>
        </p:blipFill>
        <p:spPr>
          <a:xfrm>
            <a:off x="360725" y="2219050"/>
            <a:ext cx="1852230" cy="2469675"/>
          </a:xfrm>
          <a:prstGeom prst="rect">
            <a:avLst/>
          </a:prstGeom>
          <a:noFill/>
          <a:ln>
            <a:noFill/>
          </a:ln>
        </p:spPr>
      </p:pic>
      <p:pic>
        <p:nvPicPr>
          <p:cNvPr id="279" name="Google Shape;279;p40"/>
          <p:cNvPicPr preferRelativeResize="0"/>
          <p:nvPr/>
        </p:nvPicPr>
        <p:blipFill>
          <a:blip r:embed="rId7">
            <a:alphaModFix/>
          </a:blip>
          <a:stretch>
            <a:fillRect/>
          </a:stretch>
        </p:blipFill>
        <p:spPr>
          <a:xfrm>
            <a:off x="4499788" y="2192837"/>
            <a:ext cx="1891600" cy="25221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41"/>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t/>
            </a:r>
            <a:endParaRPr/>
          </a:p>
        </p:txBody>
      </p:sp>
      <p:pic>
        <p:nvPicPr>
          <p:cNvPr id="285" name="Google Shape;285;p41"/>
          <p:cNvPicPr preferRelativeResize="0"/>
          <p:nvPr/>
        </p:nvPicPr>
        <p:blipFill>
          <a:blip r:embed="rId3">
            <a:alphaModFix/>
          </a:blip>
          <a:stretch>
            <a:fillRect/>
          </a:stretch>
        </p:blipFill>
        <p:spPr>
          <a:xfrm>
            <a:off x="152400" y="1299625"/>
            <a:ext cx="3823314" cy="3691476"/>
          </a:xfrm>
          <a:prstGeom prst="rect">
            <a:avLst/>
          </a:prstGeom>
          <a:noFill/>
          <a:ln>
            <a:noFill/>
          </a:ln>
        </p:spPr>
      </p:pic>
      <p:pic>
        <p:nvPicPr>
          <p:cNvPr id="286" name="Google Shape;286;p41"/>
          <p:cNvPicPr preferRelativeResize="0"/>
          <p:nvPr/>
        </p:nvPicPr>
        <p:blipFill>
          <a:blip r:embed="rId4">
            <a:alphaModFix/>
          </a:blip>
          <a:stretch>
            <a:fillRect/>
          </a:stretch>
        </p:blipFill>
        <p:spPr>
          <a:xfrm>
            <a:off x="4128114" y="1299625"/>
            <a:ext cx="4863484" cy="364639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42"/>
          <p:cNvSpPr txBox="1"/>
          <p:nvPr>
            <p:ph type="title"/>
          </p:nvPr>
        </p:nvSpPr>
        <p:spPr>
          <a:xfrm>
            <a:off x="311700" y="315925"/>
            <a:ext cx="8520600" cy="8313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He is OFF the MARKET!!</a:t>
            </a:r>
            <a:endParaRPr/>
          </a:p>
        </p:txBody>
      </p:sp>
      <p:pic>
        <p:nvPicPr>
          <p:cNvPr id="292" name="Google Shape;292;p42"/>
          <p:cNvPicPr preferRelativeResize="0"/>
          <p:nvPr/>
        </p:nvPicPr>
        <p:blipFill>
          <a:blip r:embed="rId3">
            <a:alphaModFix/>
          </a:blip>
          <a:stretch>
            <a:fillRect/>
          </a:stretch>
        </p:blipFill>
        <p:spPr>
          <a:xfrm>
            <a:off x="3801625" y="1331075"/>
            <a:ext cx="2295525" cy="30861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Luxe">
  <a:themeElements>
    <a:clrScheme name="Luxe">
      <a:dk1>
        <a:srgbClr val="000000"/>
      </a:dk1>
      <a:lt1>
        <a:srgbClr val="FFFFFF"/>
      </a:lt1>
      <a:dk2>
        <a:srgbClr val="B7B7B7"/>
      </a:dk2>
      <a:lt2>
        <a:srgbClr val="CCA677"/>
      </a:lt2>
      <a:accent1>
        <a:srgbClr val="5D4037"/>
      </a:accent1>
      <a:accent2>
        <a:srgbClr val="455A64"/>
      </a:accent2>
      <a:accent3>
        <a:srgbClr val="57BB8A"/>
      </a:accent3>
      <a:accent4>
        <a:srgbClr val="78909C"/>
      </a:accent4>
      <a:accent5>
        <a:srgbClr val="607D8B"/>
      </a:accent5>
      <a:accent6>
        <a:srgbClr val="DCE755"/>
      </a:accent6>
      <a:hlink>
        <a:srgbClr val="607D8B"/>
      </a:hlink>
      <a:folHlink>
        <a:srgbClr val="607D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